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  <p:sldId id="264" r:id="rId7"/>
    <p:sldId id="259" r:id="rId8"/>
    <p:sldId id="265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5F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39D065-2550-7242-8B6A-0EACE00D1909}" v="32" dt="2021-08-10T16:56:36.7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79"/>
    <p:restoredTop sz="96327"/>
  </p:normalViewPr>
  <p:slideViewPr>
    <p:cSldViewPr snapToGrid="0" snapToObjects="1">
      <p:cViewPr varScale="1">
        <p:scale>
          <a:sx n="113" d="100"/>
          <a:sy n="113" d="100"/>
        </p:scale>
        <p:origin x="82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sey Hall" userId="eb09f912-abbe-47c6-abfc-58a6bc3b6b04" providerId="ADAL" clId="{8B39D065-2550-7242-8B6A-0EACE00D1909}"/>
    <pc:docChg chg="undo custSel addSld delSld modSld sldOrd">
      <pc:chgData name="Casey Hall" userId="eb09f912-abbe-47c6-abfc-58a6bc3b6b04" providerId="ADAL" clId="{8B39D065-2550-7242-8B6A-0EACE00D1909}" dt="2021-08-10T17:30:02.531" v="4927" actId="20577"/>
      <pc:docMkLst>
        <pc:docMk/>
      </pc:docMkLst>
      <pc:sldChg chg="modSp mod">
        <pc:chgData name="Casey Hall" userId="eb09f912-abbe-47c6-abfc-58a6bc3b6b04" providerId="ADAL" clId="{8B39D065-2550-7242-8B6A-0EACE00D1909}" dt="2021-08-09T17:45:35.027" v="38" actId="113"/>
        <pc:sldMkLst>
          <pc:docMk/>
          <pc:sldMk cId="2210788473" sldId="257"/>
        </pc:sldMkLst>
        <pc:spChg chg="mod">
          <ac:chgData name="Casey Hall" userId="eb09f912-abbe-47c6-abfc-58a6bc3b6b04" providerId="ADAL" clId="{8B39D065-2550-7242-8B6A-0EACE00D1909}" dt="2021-08-09T17:45:35.027" v="38" actId="113"/>
          <ac:spMkLst>
            <pc:docMk/>
            <pc:sldMk cId="2210788473" sldId="257"/>
            <ac:spMk id="3" creationId="{C2B80F6A-790B-A449-B956-64EAB367B65A}"/>
          </ac:spMkLst>
        </pc:spChg>
      </pc:sldChg>
      <pc:sldChg chg="modSp del mod">
        <pc:chgData name="Casey Hall" userId="eb09f912-abbe-47c6-abfc-58a6bc3b6b04" providerId="ADAL" clId="{8B39D065-2550-7242-8B6A-0EACE00D1909}" dt="2021-08-09T21:18:40.640" v="2579" actId="2696"/>
        <pc:sldMkLst>
          <pc:docMk/>
          <pc:sldMk cId="3469805653" sldId="258"/>
        </pc:sldMkLst>
        <pc:spChg chg="mod">
          <ac:chgData name="Casey Hall" userId="eb09f912-abbe-47c6-abfc-58a6bc3b6b04" providerId="ADAL" clId="{8B39D065-2550-7242-8B6A-0EACE00D1909}" dt="2021-08-09T21:17:52.930" v="2574" actId="20577"/>
          <ac:spMkLst>
            <pc:docMk/>
            <pc:sldMk cId="3469805653" sldId="258"/>
            <ac:spMk id="2" creationId="{C6779B8F-8490-B14C-9325-930247BE51F7}"/>
          </ac:spMkLst>
        </pc:spChg>
      </pc:sldChg>
      <pc:sldChg chg="modSp mod ord">
        <pc:chgData name="Casey Hall" userId="eb09f912-abbe-47c6-abfc-58a6bc3b6b04" providerId="ADAL" clId="{8B39D065-2550-7242-8B6A-0EACE00D1909}" dt="2021-08-09T21:21:09.820" v="2647" actId="20577"/>
        <pc:sldMkLst>
          <pc:docMk/>
          <pc:sldMk cId="32940799" sldId="259"/>
        </pc:sldMkLst>
        <pc:spChg chg="mod">
          <ac:chgData name="Casey Hall" userId="eb09f912-abbe-47c6-abfc-58a6bc3b6b04" providerId="ADAL" clId="{8B39D065-2550-7242-8B6A-0EACE00D1909}" dt="2021-08-09T21:21:09.820" v="2647" actId="20577"/>
          <ac:spMkLst>
            <pc:docMk/>
            <pc:sldMk cId="32940799" sldId="259"/>
            <ac:spMk id="2" creationId="{C6779B8F-8490-B14C-9325-930247BE51F7}"/>
          </ac:spMkLst>
        </pc:spChg>
        <pc:spChg chg="mod">
          <ac:chgData name="Casey Hall" userId="eb09f912-abbe-47c6-abfc-58a6bc3b6b04" providerId="ADAL" clId="{8B39D065-2550-7242-8B6A-0EACE00D1909}" dt="2021-08-09T21:18:56.042" v="2581" actId="20577"/>
          <ac:spMkLst>
            <pc:docMk/>
            <pc:sldMk cId="32940799" sldId="259"/>
            <ac:spMk id="13" creationId="{7B237F8A-BAFD-6D4D-B6D2-81158E5E80B9}"/>
          </ac:spMkLst>
        </pc:spChg>
      </pc:sldChg>
      <pc:sldChg chg="modSp add del mod">
        <pc:chgData name="Casey Hall" userId="eb09f912-abbe-47c6-abfc-58a6bc3b6b04" providerId="ADAL" clId="{8B39D065-2550-7242-8B6A-0EACE00D1909}" dt="2021-08-09T21:29:44.478" v="3112" actId="2696"/>
        <pc:sldMkLst>
          <pc:docMk/>
          <pc:sldMk cId="4256268997" sldId="260"/>
        </pc:sldMkLst>
        <pc:spChg chg="mod">
          <ac:chgData name="Casey Hall" userId="eb09f912-abbe-47c6-abfc-58a6bc3b6b04" providerId="ADAL" clId="{8B39D065-2550-7242-8B6A-0EACE00D1909}" dt="2021-08-09T18:13:55.312" v="39" actId="114"/>
          <ac:spMkLst>
            <pc:docMk/>
            <pc:sldMk cId="4256268997" sldId="260"/>
            <ac:spMk id="2" creationId="{C6779B8F-8490-B14C-9325-930247BE51F7}"/>
          </ac:spMkLst>
        </pc:spChg>
        <pc:spChg chg="mod">
          <ac:chgData name="Casey Hall" userId="eb09f912-abbe-47c6-abfc-58a6bc3b6b04" providerId="ADAL" clId="{8B39D065-2550-7242-8B6A-0EACE00D1909}" dt="2021-08-09T21:19:10.805" v="2584" actId="20577"/>
          <ac:spMkLst>
            <pc:docMk/>
            <pc:sldMk cId="4256268997" sldId="260"/>
            <ac:spMk id="13" creationId="{7B237F8A-BAFD-6D4D-B6D2-81158E5E80B9}"/>
          </ac:spMkLst>
        </pc:spChg>
      </pc:sldChg>
      <pc:sldChg chg="addSp delSp modSp add del mod">
        <pc:chgData name="Casey Hall" userId="eb09f912-abbe-47c6-abfc-58a6bc3b6b04" providerId="ADAL" clId="{8B39D065-2550-7242-8B6A-0EACE00D1909}" dt="2021-08-09T21:35:14.778" v="3300" actId="2696"/>
        <pc:sldMkLst>
          <pc:docMk/>
          <pc:sldMk cId="3305876572" sldId="261"/>
        </pc:sldMkLst>
        <pc:spChg chg="mod">
          <ac:chgData name="Casey Hall" userId="eb09f912-abbe-47c6-abfc-58a6bc3b6b04" providerId="ADAL" clId="{8B39D065-2550-7242-8B6A-0EACE00D1909}" dt="2021-08-09T18:55:51.014" v="126" actId="1076"/>
          <ac:spMkLst>
            <pc:docMk/>
            <pc:sldMk cId="3305876572" sldId="261"/>
            <ac:spMk id="2" creationId="{C6779B8F-8490-B14C-9325-930247BE51F7}"/>
          </ac:spMkLst>
        </pc:spChg>
        <pc:spChg chg="mod">
          <ac:chgData name="Casey Hall" userId="eb09f912-abbe-47c6-abfc-58a6bc3b6b04" providerId="ADAL" clId="{8B39D065-2550-7242-8B6A-0EACE00D1909}" dt="2021-08-09T18:55:54.931" v="136" actId="20577"/>
          <ac:spMkLst>
            <pc:docMk/>
            <pc:sldMk cId="3305876572" sldId="261"/>
            <ac:spMk id="12" creationId="{05AC1920-6F44-CA40-BB2C-567E6B89AB4B}"/>
          </ac:spMkLst>
        </pc:spChg>
        <pc:spChg chg="add del mod">
          <ac:chgData name="Casey Hall" userId="eb09f912-abbe-47c6-abfc-58a6bc3b6b04" providerId="ADAL" clId="{8B39D065-2550-7242-8B6A-0EACE00D1909}" dt="2021-08-09T18:55:51.407" v="127" actId="478"/>
          <ac:spMkLst>
            <pc:docMk/>
            <pc:sldMk cId="3305876572" sldId="261"/>
            <ac:spMk id="13" creationId="{7B237F8A-BAFD-6D4D-B6D2-81158E5E80B9}"/>
          </ac:spMkLst>
        </pc:spChg>
        <pc:picChg chg="mod">
          <ac:chgData name="Casey Hall" userId="eb09f912-abbe-47c6-abfc-58a6bc3b6b04" providerId="ADAL" clId="{8B39D065-2550-7242-8B6A-0EACE00D1909}" dt="2021-08-09T18:55:52.025" v="129" actId="1076"/>
          <ac:picMkLst>
            <pc:docMk/>
            <pc:sldMk cId="3305876572" sldId="261"/>
            <ac:picMk id="8" creationId="{EF53BFFA-E3E0-8A49-A8BD-8DD039AFB84E}"/>
          </ac:picMkLst>
        </pc:picChg>
        <pc:picChg chg="mod">
          <ac:chgData name="Casey Hall" userId="eb09f912-abbe-47c6-abfc-58a6bc3b6b04" providerId="ADAL" clId="{8B39D065-2550-7242-8B6A-0EACE00D1909}" dt="2021-08-09T18:55:52.025" v="129" actId="1076"/>
          <ac:picMkLst>
            <pc:docMk/>
            <pc:sldMk cId="3305876572" sldId="261"/>
            <ac:picMk id="9" creationId="{0EB2C0C7-FD22-2D45-B35F-773ED4C6EF97}"/>
          </ac:picMkLst>
        </pc:picChg>
      </pc:sldChg>
      <pc:sldChg chg="delSp modSp add mod">
        <pc:chgData name="Casey Hall" userId="eb09f912-abbe-47c6-abfc-58a6bc3b6b04" providerId="ADAL" clId="{8B39D065-2550-7242-8B6A-0EACE00D1909}" dt="2021-08-10T16:27:10.753" v="4604" actId="20577"/>
        <pc:sldMkLst>
          <pc:docMk/>
          <pc:sldMk cId="3907417943" sldId="262"/>
        </pc:sldMkLst>
        <pc:spChg chg="mod">
          <ac:chgData name="Casey Hall" userId="eb09f912-abbe-47c6-abfc-58a6bc3b6b04" providerId="ADAL" clId="{8B39D065-2550-7242-8B6A-0EACE00D1909}" dt="2021-08-10T16:27:10.753" v="4604" actId="20577"/>
          <ac:spMkLst>
            <pc:docMk/>
            <pc:sldMk cId="3907417943" sldId="262"/>
            <ac:spMk id="2" creationId="{C6779B8F-8490-B14C-9325-930247BE51F7}"/>
          </ac:spMkLst>
        </pc:spChg>
        <pc:spChg chg="mod">
          <ac:chgData name="Casey Hall" userId="eb09f912-abbe-47c6-abfc-58a6bc3b6b04" providerId="ADAL" clId="{8B39D065-2550-7242-8B6A-0EACE00D1909}" dt="2021-08-09T21:31:03.413" v="3180" actId="1038"/>
          <ac:spMkLst>
            <pc:docMk/>
            <pc:sldMk cId="3907417943" sldId="262"/>
            <ac:spMk id="11" creationId="{DE00FD44-F50A-0B4E-AFF7-3132C370B178}"/>
          </ac:spMkLst>
        </pc:spChg>
        <pc:spChg chg="mod">
          <ac:chgData name="Casey Hall" userId="eb09f912-abbe-47c6-abfc-58a6bc3b6b04" providerId="ADAL" clId="{8B39D065-2550-7242-8B6A-0EACE00D1909}" dt="2021-08-09T21:35:06.806" v="3299" actId="1076"/>
          <ac:spMkLst>
            <pc:docMk/>
            <pc:sldMk cId="3907417943" sldId="262"/>
            <ac:spMk id="12" creationId="{05AC1920-6F44-CA40-BB2C-567E6B89AB4B}"/>
          </ac:spMkLst>
        </pc:spChg>
        <pc:spChg chg="del">
          <ac:chgData name="Casey Hall" userId="eb09f912-abbe-47c6-abfc-58a6bc3b6b04" providerId="ADAL" clId="{8B39D065-2550-7242-8B6A-0EACE00D1909}" dt="2021-08-09T18:59:45.054" v="177" actId="478"/>
          <ac:spMkLst>
            <pc:docMk/>
            <pc:sldMk cId="3907417943" sldId="262"/>
            <ac:spMk id="13" creationId="{7B237F8A-BAFD-6D4D-B6D2-81158E5E80B9}"/>
          </ac:spMkLst>
        </pc:spChg>
        <pc:picChg chg="mod">
          <ac:chgData name="Casey Hall" userId="eb09f912-abbe-47c6-abfc-58a6bc3b6b04" providerId="ADAL" clId="{8B39D065-2550-7242-8B6A-0EACE00D1909}" dt="2021-08-09T21:29:07.777" v="3111" actId="1038"/>
          <ac:picMkLst>
            <pc:docMk/>
            <pc:sldMk cId="3907417943" sldId="262"/>
            <ac:picMk id="8" creationId="{EF53BFFA-E3E0-8A49-A8BD-8DD039AFB84E}"/>
          </ac:picMkLst>
        </pc:picChg>
        <pc:picChg chg="mod">
          <ac:chgData name="Casey Hall" userId="eb09f912-abbe-47c6-abfc-58a6bc3b6b04" providerId="ADAL" clId="{8B39D065-2550-7242-8B6A-0EACE00D1909}" dt="2021-08-09T21:29:02.844" v="3107" actId="14100"/>
          <ac:picMkLst>
            <pc:docMk/>
            <pc:sldMk cId="3907417943" sldId="262"/>
            <ac:picMk id="9" creationId="{0EB2C0C7-FD22-2D45-B35F-773ED4C6EF97}"/>
          </ac:picMkLst>
        </pc:picChg>
      </pc:sldChg>
      <pc:sldChg chg="addSp delSp modSp add mod">
        <pc:chgData name="Casey Hall" userId="eb09f912-abbe-47c6-abfc-58a6bc3b6b04" providerId="ADAL" clId="{8B39D065-2550-7242-8B6A-0EACE00D1909}" dt="2021-08-10T17:30:02.531" v="4927" actId="20577"/>
        <pc:sldMkLst>
          <pc:docMk/>
          <pc:sldMk cId="2524176436" sldId="263"/>
        </pc:sldMkLst>
        <pc:spChg chg="mod">
          <ac:chgData name="Casey Hall" userId="eb09f912-abbe-47c6-abfc-58a6bc3b6b04" providerId="ADAL" clId="{8B39D065-2550-7242-8B6A-0EACE00D1909}" dt="2021-08-10T17:30:02.531" v="4927" actId="20577"/>
          <ac:spMkLst>
            <pc:docMk/>
            <pc:sldMk cId="2524176436" sldId="263"/>
            <ac:spMk id="2" creationId="{C6779B8F-8490-B14C-9325-930247BE51F7}"/>
          </ac:spMkLst>
        </pc:spChg>
        <pc:spChg chg="add mod">
          <ac:chgData name="Casey Hall" userId="eb09f912-abbe-47c6-abfc-58a6bc3b6b04" providerId="ADAL" clId="{8B39D065-2550-7242-8B6A-0EACE00D1909}" dt="2021-08-10T16:56:36.762" v="4644"/>
          <ac:spMkLst>
            <pc:docMk/>
            <pc:sldMk cId="2524176436" sldId="263"/>
            <ac:spMk id="7" creationId="{2171A868-74C0-754E-9DD4-AE0C549C6881}"/>
          </ac:spMkLst>
        </pc:spChg>
        <pc:spChg chg="del">
          <ac:chgData name="Casey Hall" userId="eb09f912-abbe-47c6-abfc-58a6bc3b6b04" providerId="ADAL" clId="{8B39D065-2550-7242-8B6A-0EACE00D1909}" dt="2021-08-10T16:56:36.302" v="4643" actId="478"/>
          <ac:spMkLst>
            <pc:docMk/>
            <pc:sldMk cId="2524176436" sldId="263"/>
            <ac:spMk id="12" creationId="{05AC1920-6F44-CA40-BB2C-567E6B89AB4B}"/>
          </ac:spMkLst>
        </pc:spChg>
      </pc:sldChg>
      <pc:sldChg chg="modSp add mod ord">
        <pc:chgData name="Casey Hall" userId="eb09f912-abbe-47c6-abfc-58a6bc3b6b04" providerId="ADAL" clId="{8B39D065-2550-7242-8B6A-0EACE00D1909}" dt="2021-08-10T17:06:08.874" v="4860" actId="20577"/>
        <pc:sldMkLst>
          <pc:docMk/>
          <pc:sldMk cId="584720681" sldId="264"/>
        </pc:sldMkLst>
        <pc:spChg chg="mod">
          <ac:chgData name="Casey Hall" userId="eb09f912-abbe-47c6-abfc-58a6bc3b6b04" providerId="ADAL" clId="{8B39D065-2550-7242-8B6A-0EACE00D1909}" dt="2021-08-10T17:06:08.874" v="4860" actId="20577"/>
          <ac:spMkLst>
            <pc:docMk/>
            <pc:sldMk cId="584720681" sldId="264"/>
            <ac:spMk id="2" creationId="{C6779B8F-8490-B14C-9325-930247BE51F7}"/>
          </ac:spMkLst>
        </pc:spChg>
      </pc:sldChg>
      <pc:sldChg chg="modSp add mod">
        <pc:chgData name="Casey Hall" userId="eb09f912-abbe-47c6-abfc-58a6bc3b6b04" providerId="ADAL" clId="{8B39D065-2550-7242-8B6A-0EACE00D1909}" dt="2021-08-09T21:20:03.176" v="2616" actId="404"/>
        <pc:sldMkLst>
          <pc:docMk/>
          <pc:sldMk cId="1854138655" sldId="265"/>
        </pc:sldMkLst>
        <pc:spChg chg="mod">
          <ac:chgData name="Casey Hall" userId="eb09f912-abbe-47c6-abfc-58a6bc3b6b04" providerId="ADAL" clId="{8B39D065-2550-7242-8B6A-0EACE00D1909}" dt="2021-08-09T21:20:03.176" v="2616" actId="404"/>
          <ac:spMkLst>
            <pc:docMk/>
            <pc:sldMk cId="1854138655" sldId="265"/>
            <ac:spMk id="2" creationId="{C6779B8F-8490-B14C-9325-930247BE51F7}"/>
          </ac:spMkLst>
        </pc:spChg>
        <pc:spChg chg="mod">
          <ac:chgData name="Casey Hall" userId="eb09f912-abbe-47c6-abfc-58a6bc3b6b04" providerId="ADAL" clId="{8B39D065-2550-7242-8B6A-0EACE00D1909}" dt="2021-08-09T21:19:18.087" v="2586" actId="20577"/>
          <ac:spMkLst>
            <pc:docMk/>
            <pc:sldMk cId="1854138655" sldId="265"/>
            <ac:spMk id="13" creationId="{7B237F8A-BAFD-6D4D-B6D2-81158E5E80B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7E69D-42B2-9842-98ED-43829DC3CB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51B203-3914-4F42-923E-8BDFCEC82E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45EA7A-6D6F-A141-B164-6B96F830A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C1375-0433-BD42-B7CE-F9E019013A53}" type="datetimeFigureOut">
              <a:rPr lang="en-US" smtClean="0"/>
              <a:t>2/18/22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D5F73C-6E94-5248-A29B-2B627FDC3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B7EE1D-174B-DF41-9106-3951C002E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EC9B-7B9A-0645-9E49-43618F6D5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132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40140-0003-3341-92B5-FF24207AC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A5CCBF-0E48-1E42-A57C-05E642D375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4DF308-C1FE-CC4B-8105-2EADA8FE7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C1375-0433-BD42-B7CE-F9E019013A53}" type="datetimeFigureOut">
              <a:rPr lang="en-US" smtClean="0"/>
              <a:t>2/18/22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338FCF-45CE-9049-88DB-404865AFD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324FCE-99EF-964A-ACB7-EB07FD5F1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EC9B-7B9A-0645-9E49-43618F6D5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822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228F48-6CC0-A141-A271-4A69E27F57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C45210-2586-834F-9FDC-4AFD114EBB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465A1D-E5E0-5B4C-9B6E-CD7758A8B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C1375-0433-BD42-B7CE-F9E019013A53}" type="datetimeFigureOut">
              <a:rPr lang="en-US" smtClean="0"/>
              <a:t>2/18/22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3A32E-C7A7-8143-8324-3F167FB59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690FEB-8658-324F-BD6A-16EE0E64A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EC9B-7B9A-0645-9E49-43618F6D5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412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49D47-9612-BC4E-9867-ACFEA8D51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1EAE4F-AA92-A545-9BC6-83ED72A323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00DFF5-B7AD-414A-AC0C-B3B5CEB4E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C1375-0433-BD42-B7CE-F9E019013A53}" type="datetimeFigureOut">
              <a:rPr lang="en-US" smtClean="0"/>
              <a:t>2/18/22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968ED5-495F-5E48-81FF-AA6C039C8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743402-F1FD-2D45-8367-E6D7ED6A9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EC9B-7B9A-0645-9E49-43618F6D5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401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63512-A516-5B40-86C1-49726F501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B7E792-305C-7F4E-B62D-5CEBEB468A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0684BA-2A38-944C-B898-EE8D4B550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C1375-0433-BD42-B7CE-F9E019013A53}" type="datetimeFigureOut">
              <a:rPr lang="en-US" smtClean="0"/>
              <a:t>2/18/22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672B28-0412-DB4D-A98F-DC3C46F8C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27B87E-92D1-D641-A00E-C62BCB136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EC9B-7B9A-0645-9E49-43618F6D5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354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A4527-69A7-4444-B462-22619D47B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2D341F-CE0E-E541-AE97-2E5D4106FA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9A2661-1024-E74E-A21A-93468B6FB2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29916C-3782-0C41-A080-88E9E6F25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C1375-0433-BD42-B7CE-F9E019013A53}" type="datetimeFigureOut">
              <a:rPr lang="en-US" smtClean="0"/>
              <a:t>2/18/22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AB8B85-4148-B742-B429-2EFD4CB29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300512-3523-014D-9CF5-51674CFD8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EC9B-7B9A-0645-9E49-43618F6D5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212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2A4FE-8D42-0845-8181-5917BF669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EC883A-E304-D248-93B6-28E2F522AD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A332A1-7470-354E-A5F6-D260F78792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8AA6BC-459D-A245-B324-BD24AB1BA4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41EDE4-FA9E-2E42-8C25-7410BBA836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B0D23A-385C-A244-B60D-34571B700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C1375-0433-BD42-B7CE-F9E019013A53}" type="datetimeFigureOut">
              <a:rPr lang="en-US" smtClean="0"/>
              <a:t>2/18/22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1A6021-D9A9-2546-9FB1-14B41A8B4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565FF3-D1FA-EA4B-ACEB-83610E274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EC9B-7B9A-0645-9E49-43618F6D5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92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A5288-E624-C64B-A727-45DC7C0DC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DA8173-644F-874C-B216-35156AF53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C1375-0433-BD42-B7CE-F9E019013A53}" type="datetimeFigureOut">
              <a:rPr lang="en-US" smtClean="0"/>
              <a:t>2/18/22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619D74-B42C-8A4C-A2AC-FF8E41DDA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7A052D-2187-E041-BB4A-2946F2396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EC9B-7B9A-0645-9E49-43618F6D5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972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10C557-EEA6-3E47-B6A8-8BC3BD38A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C1375-0433-BD42-B7CE-F9E019013A53}" type="datetimeFigureOut">
              <a:rPr lang="en-US" smtClean="0"/>
              <a:t>2/18/22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40DC5B-31E3-B04E-9299-563D69333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7984B6-2062-3F4D-8A5C-F49F95943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EC9B-7B9A-0645-9E49-43618F6D5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432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51124-4F3E-9E47-BDEA-F6CD00E6C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3C694B-17D6-D247-B0F9-A8E5AEAC98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0FA9EC-362D-7A4A-91A9-A51A373118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2EBCBE-2F30-AB47-84ED-1426F030C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C1375-0433-BD42-B7CE-F9E019013A53}" type="datetimeFigureOut">
              <a:rPr lang="en-US" smtClean="0"/>
              <a:t>2/18/22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3E5D95-D86A-4D4F-9457-7739465D1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1A574E-6ED4-0D42-B7EF-2EFDD6A45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EC9B-7B9A-0645-9E49-43618F6D5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886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0B2A8-410A-8441-9471-C721A51FE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A68B93-0A0C-B04E-AC74-3EE2950EC4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717DAF-0DB3-EF42-8ECB-223AEE940A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65F689-0162-7647-8B5A-7849E0B79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C1375-0433-BD42-B7CE-F9E019013A53}" type="datetimeFigureOut">
              <a:rPr lang="en-US" smtClean="0"/>
              <a:t>2/18/22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B11482-1687-4B4C-B900-EC322BF18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ADDDE3-A1ED-924C-860A-1F3F4CD3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EC9B-7B9A-0645-9E49-43618F6D5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651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16A63A-9872-D44C-8B57-95565A179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D21444-C748-FC4B-932E-091F815F55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DF0427-FC72-4641-8C3E-2927D8733C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C1375-0433-BD42-B7CE-F9E019013A53}" type="datetimeFigureOut">
              <a:rPr lang="en-US" smtClean="0"/>
              <a:t>2/18/22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6EB78-B543-0543-A4D2-D36BA183A3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CF809C-D520-C146-9009-E25165A509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1EC9B-7B9A-0645-9E49-43618F6D5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612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forms.office.com/r/LqgCAX4PrA" TargetMode="External"/><Relationship Id="rId4" Type="http://schemas.microsoft.com/office/2007/relationships/hdphoto" Target="../media/hdphoto2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tinyurl.com/Diploma-Seal-Signatures" TargetMode="External"/><Relationship Id="rId4" Type="http://schemas.microsoft.com/office/2007/relationships/hdphoto" Target="../media/hdphoto2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bit.ly/GaDOE-Fine-Arts_Diploma-Seal-Application-Signatures" TargetMode="External"/><Relationship Id="rId5" Type="http://schemas.openxmlformats.org/officeDocument/2006/relationships/hyperlink" Target="mailto:jbooth@doe.k12.ga.us" TargetMode="External"/><Relationship Id="rId4" Type="http://schemas.microsoft.com/office/2007/relationships/hdphoto" Target="../media/hdphoto2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jbooth@doe.k12.ga.us" TargetMode="External"/><Relationship Id="rId4" Type="http://schemas.microsoft.com/office/2007/relationships/hdphoto" Target="../media/hdphoto2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jbooth@doe.k12.ga.us" TargetMode="External"/><Relationship Id="rId4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D5B6C735-A2FD-D84B-8DD4-86DB9A38660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035" t="3015" r="3545" b="3015"/>
          <a:stretch/>
        </p:blipFill>
        <p:spPr>
          <a:xfrm>
            <a:off x="3695700" y="165100"/>
            <a:ext cx="4800600" cy="4749800"/>
          </a:xfrm>
          <a:prstGeom prst="rect">
            <a:avLst/>
          </a:prstGeom>
        </p:spPr>
      </p:pic>
      <p:pic>
        <p:nvPicPr>
          <p:cNvPr id="9" name="Picture 8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0EB2C0C7-FD22-2D45-B35F-773ED4C6EF9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5695"/>
          <a:stretch/>
        </p:blipFill>
        <p:spPr>
          <a:xfrm rot="5400000">
            <a:off x="-2184401" y="2184400"/>
            <a:ext cx="6858001" cy="2489200"/>
          </a:xfrm>
          <a:prstGeom prst="rect">
            <a:avLst/>
          </a:prstGeom>
        </p:spPr>
      </p:pic>
      <p:pic>
        <p:nvPicPr>
          <p:cNvPr id="10" name="Picture 9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94749030-30D2-4743-ABC1-CDBD276CE14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5695"/>
          <a:stretch/>
        </p:blipFill>
        <p:spPr>
          <a:xfrm rot="16200000" flipH="1">
            <a:off x="7506605" y="2196195"/>
            <a:ext cx="6881590" cy="24892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E00FD44-F50A-0B4E-AFF7-3132C370B178}"/>
              </a:ext>
            </a:extLst>
          </p:cNvPr>
          <p:cNvSpPr txBox="1"/>
          <p:nvPr/>
        </p:nvSpPr>
        <p:spPr>
          <a:xfrm>
            <a:off x="2489201" y="6581001"/>
            <a:ext cx="72135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>
                <a:solidFill>
                  <a:schemeClr val="accent6">
                    <a:lumMod val="75000"/>
                  </a:schemeClr>
                </a:solidFill>
              </a:rPr>
              <a:t>Richard Woods, Georgia’s School Superintendent | Georgia Department of Education | Educating Georgia’s Future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5AC1920-6F44-CA40-BB2C-567E6B89AB4B}"/>
              </a:ext>
            </a:extLst>
          </p:cNvPr>
          <p:cNvSpPr txBox="1"/>
          <p:nvPr/>
        </p:nvSpPr>
        <p:spPr>
          <a:xfrm>
            <a:off x="2489201" y="4872842"/>
            <a:ext cx="7213599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2A5F9B"/>
                </a:solidFill>
              </a:rPr>
              <a:t>Fine Arts Diploma Seal </a:t>
            </a:r>
          </a:p>
          <a:p>
            <a:pPr algn="ctr"/>
            <a:r>
              <a:rPr lang="en-US" sz="4800" dirty="0">
                <a:solidFill>
                  <a:srgbClr val="2A5F9B"/>
                </a:solidFill>
              </a:rPr>
              <a:t>Application Process and FAQ</a:t>
            </a:r>
            <a:endParaRPr lang="en-US" sz="2400" dirty="0">
              <a:solidFill>
                <a:srgbClr val="2A5F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387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0EB2C0C7-FD22-2D45-B35F-773ED4C6EF9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5695"/>
          <a:stretch/>
        </p:blipFill>
        <p:spPr>
          <a:xfrm rot="16200000" flipH="1">
            <a:off x="7518399" y="2184402"/>
            <a:ext cx="6858001" cy="2489200"/>
          </a:xfrm>
          <a:prstGeom prst="rect">
            <a:avLst/>
          </a:prstGeom>
          <a:ln>
            <a:noFill/>
          </a:ln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E00FD44-F50A-0B4E-AFF7-3132C370B178}"/>
              </a:ext>
            </a:extLst>
          </p:cNvPr>
          <p:cNvSpPr txBox="1"/>
          <p:nvPr/>
        </p:nvSpPr>
        <p:spPr>
          <a:xfrm>
            <a:off x="2489200" y="6581000"/>
            <a:ext cx="72135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>
                <a:solidFill>
                  <a:srgbClr val="2A5F9B"/>
                </a:solidFill>
              </a:rPr>
              <a:t>Richard Woods, Georgia’s School Superintendent | Georgia Department of Education | Educating Georgia’s Future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5AC1920-6F44-CA40-BB2C-567E6B89AB4B}"/>
              </a:ext>
            </a:extLst>
          </p:cNvPr>
          <p:cNvSpPr txBox="1"/>
          <p:nvPr/>
        </p:nvSpPr>
        <p:spPr>
          <a:xfrm>
            <a:off x="127001" y="-135188"/>
            <a:ext cx="9702800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7200" b="1" dirty="0">
                <a:solidFill>
                  <a:schemeClr val="accent6">
                    <a:lumMod val="75000"/>
                  </a:schemeClr>
                </a:solidFill>
              </a:rPr>
              <a:t>GENERAL INFORMATION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F53BFFA-E3E0-8A49-A8BD-8DD039AFB8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824" b="97568" l="1802" r="98799">
                        <a14:foregroundMark x1="13517" y1="25999" x2="61261" y2="35258"/>
                        <a14:foregroundMark x1="61261" y1="35258" x2="88288" y2="47720"/>
                        <a14:foregroundMark x1="88288" y1="47720" x2="92192" y2="54103"/>
                        <a14:foregroundMark x1="92192" y1="53799" x2="87087" y2="33131"/>
                        <a14:foregroundMark x1="87087" y1="33131" x2="71772" y2="11550"/>
                        <a14:foregroundMark x1="71772" y1="11550" x2="27327" y2="12462"/>
                        <a14:foregroundMark x1="27327" y1="12462" x2="19219" y2="17325"/>
                        <a14:foregroundMark x1="19219" y1="17325" x2="16956" y2="20761"/>
                        <a14:foregroundMark x1="50312" y1="4933" x2="51192" y2="4487"/>
                        <a14:foregroundMark x1="22823" y1="18845" x2="50031" y2="5075"/>
                        <a14:foregroundMark x1="60163" y1="7581" x2="60360" y2="7599"/>
                        <a14:foregroundMark x1="50450" y1="6687" x2="60027" y2="7568"/>
                        <a14:foregroundMark x1="60360" y1="7599" x2="73574" y2="17325"/>
                        <a14:foregroundMark x1="73574" y1="17325" x2="81381" y2="27660"/>
                        <a14:foregroundMark x1="81381" y1="27660" x2="87087" y2="42553"/>
                        <a14:foregroundMark x1="87087" y1="42553" x2="81982" y2="64742"/>
                        <a14:foregroundMark x1="81982" y1="64742" x2="63363" y2="82371"/>
                        <a14:foregroundMark x1="63363" y1="82371" x2="54354" y2="87538"/>
                        <a14:foregroundMark x1="54354" y1="87538" x2="42643" y2="89362"/>
                        <a14:foregroundMark x1="46984" y1="93181" x2="56156" y2="92705"/>
                        <a14:foregroundMark x1="56156" y1="92705" x2="76276" y2="84195"/>
                        <a14:foregroundMark x1="76276" y1="84195" x2="84084" y2="77812"/>
                        <a14:foregroundMark x1="84084" y1="77812" x2="89790" y2="67173"/>
                        <a14:foregroundMark x1="93060" y1="49240" x2="93115" y2="48938"/>
                        <a14:foregroundMark x1="89790" y1="67173" x2="93060" y2="49240"/>
                        <a14:foregroundMark x1="92269" y1="44907" x2="78979" y2="18845"/>
                        <a14:foregroundMark x1="7021" y1="41864" x2="6987" y2="42060"/>
                        <a14:foregroundMark x1="9992" y1="64046" x2="10210" y2="64438"/>
                        <a14:foregroundMark x1="10210" y1="64438" x2="11411" y2="69301"/>
                        <a14:foregroundMark x1="39227" y1="91943" x2="42829" y2="92574"/>
                        <a14:foregroundMark x1="90390" y1="31003" x2="91683" y2="33433"/>
                        <a14:foregroundMark x1="96229" y1="48666" x2="96247" y2="49125"/>
                        <a14:foregroundMark x1="97747" y1="48632" x2="97836" y2="48992"/>
                        <a14:foregroundMark x1="97642" y1="48206" x2="97747" y2="48632"/>
                        <a14:foregroundMark x1="57102" y1="2196" x2="57548" y2="2170"/>
                        <a14:foregroundMark x1="22523" y1="11854" x2="27327" y2="8207"/>
                        <a14:foregroundMark x1="51754" y1="2479" x2="51952" y2="2432"/>
                        <a14:foregroundMark x1="51952" y1="2432" x2="53153" y2="2736"/>
                        <a14:foregroundMark x1="70871" y1="7599" x2="75375" y2="9726"/>
                        <a14:foregroundMark x1="24247" y1="89250" x2="29730" y2="91793"/>
                        <a14:foregroundMark x1="3303" y1="45593" x2="3604" y2="52888"/>
                        <a14:foregroundMark x1="45045" y1="3343" x2="49249" y2="2128"/>
                        <a14:foregroundMark x1="49550" y1="1824" x2="50751" y2="2128"/>
                        <a14:foregroundMark x1="50751" y1="1824" x2="48949" y2="1824"/>
                        <a14:foregroundMark x1="48348" y1="73860" x2="48348" y2="73860"/>
                        <a14:foregroundMark x1="48348" y1="73556" x2="49850" y2="73556"/>
                        <a14:foregroundMark x1="47147" y1="73556" x2="49249" y2="73860"/>
                        <a14:foregroundMark x1="47447" y1="96960" x2="51051" y2="97264"/>
                        <a14:foregroundMark x1="22823" y1="87842" x2="26727" y2="90578"/>
                        <a14:backgroundMark x1="15916" y1="15805" x2="15916" y2="15805"/>
                        <a14:backgroundMark x1="14414" y1="17629" x2="18318" y2="12462"/>
                        <a14:backgroundMark x1="18318" y1="13678" x2="23902" y2="8764"/>
                        <a14:backgroundMark x1="28064" y1="6554" x2="38438" y2="2736"/>
                        <a14:backgroundMark x1="37538" y1="4255" x2="43806" y2="2987"/>
                        <a14:backgroundMark x1="13514" y1="18237" x2="6607" y2="26140"/>
                        <a14:backgroundMark x1="6607" y1="26140" x2="3303" y2="41033"/>
                        <a14:backgroundMark x1="2703" y1="41641" x2="2321" y2="45634"/>
                        <a14:backgroundMark x1="2312" y1="52942" x2="5105" y2="63222"/>
                        <a14:backgroundMark x1="4505" y1="62918" x2="6607" y2="72340"/>
                        <a14:backgroundMark x1="6607" y1="72340" x2="20420" y2="88146"/>
                        <a14:backgroundMark x1="20420" y1="88146" x2="20721" y2="88146"/>
                        <a14:backgroundMark x1="29181" y1="92427" x2="36937" y2="96353"/>
                        <a14:backgroundMark x1="20721" y1="88146" x2="21901" y2="88743"/>
                        <a14:backgroundMark x1="36937" y1="96353" x2="39940" y2="96657"/>
                        <a14:backgroundMark x1="39940" y1="96657" x2="46832" y2="97888"/>
                        <a14:backgroundMark x1="50150" y1="98480" x2="66667" y2="97264"/>
                        <a14:backgroundMark x1="66667" y1="97264" x2="75375" y2="93921"/>
                        <a14:backgroundMark x1="75375" y1="93921" x2="81682" y2="86018"/>
                        <a14:backgroundMark x1="81081" y1="86930" x2="93694" y2="72948"/>
                        <a14:backgroundMark x1="93694" y1="72948" x2="97898" y2="62614"/>
                        <a14:backgroundMark x1="96697" y1="63222" x2="98799" y2="47112"/>
                        <a14:backgroundMark x1="98498" y1="48936" x2="99099" y2="56231"/>
                        <a14:backgroundMark x1="99099" y1="49240" x2="99099" y2="49240"/>
                        <a14:backgroundMark x1="98498" y1="48024" x2="97898" y2="37690"/>
                        <a14:backgroundMark x1="97898" y1="37690" x2="94294" y2="28267"/>
                        <a14:backgroundMark x1="94294" y1="32523" x2="98498" y2="44377"/>
                        <a14:backgroundMark x1="96697" y1="43465" x2="98198" y2="48024"/>
                        <a14:backgroundMark x1="97598" y1="49240" x2="97598" y2="49240"/>
                        <a14:backgroundMark x1="97598" y1="48632" x2="97598" y2="48632"/>
                        <a14:backgroundMark x1="94294" y1="31003" x2="90390" y2="21884"/>
                        <a14:backgroundMark x1="90390" y1="21884" x2="81081" y2="12462"/>
                        <a14:backgroundMark x1="78378" y1="11246" x2="75774" y2="9269"/>
                        <a14:backgroundMark x1="68168" y1="5167" x2="57658" y2="1824"/>
                        <a14:backgroundMark x1="53241" y1="84" x2="53754" y2="0"/>
                        <a14:backgroundMark x1="44444" y1="1520" x2="44627" y2="1490"/>
                        <a14:backgroundMark x1="54868" y1="434" x2="57658" y2="1520"/>
                        <a14:backgroundMark x1="56456" y1="2736" x2="56456" y2="2736"/>
                        <a14:backgroundMark x1="58258" y1="3040" x2="57658" y2="2432"/>
                        <a14:backgroundMark x1="57357" y1="2432" x2="56757" y2="2736"/>
                        <a14:backgroundMark x1="51794" y1="727" x2="52853" y2="608"/>
                        <a14:backgroundMark x1="44745" y1="1520" x2="46101" y2="1367"/>
                        <a14:backgroundMark x1="22222" y1="88146" x2="22364" y2="88290"/>
                      </a14:backgroundRemoval>
                    </a14:imgEffect>
                  </a14:imgLayer>
                </a14:imgProps>
              </a:ext>
            </a:extLst>
          </a:blip>
          <a:srcRect l="101" r="101"/>
          <a:stretch/>
        </p:blipFill>
        <p:spPr>
          <a:xfrm>
            <a:off x="9746911" y="2241218"/>
            <a:ext cx="2400975" cy="2375568"/>
          </a:xfrm>
          <a:prstGeom prst="ellipse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C2B80F6A-790B-A449-B956-64EAB367B65A}"/>
              </a:ext>
            </a:extLst>
          </p:cNvPr>
          <p:cNvSpPr/>
          <p:nvPr/>
        </p:nvSpPr>
        <p:spPr>
          <a:xfrm>
            <a:off x="0" y="1012954"/>
            <a:ext cx="9746911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i="0" dirty="0">
                <a:solidFill>
                  <a:srgbClr val="2A5F9B"/>
                </a:solidFill>
                <a:effectLst/>
              </a:rPr>
              <a:t>Georgia public high school students may complete a Fine Arts Pathway in Dance, Music, Theatre, or Visual Art by taking a series of </a:t>
            </a:r>
            <a:r>
              <a:rPr lang="en-US" sz="2000" b="1" i="0" dirty="0">
                <a:solidFill>
                  <a:schemeClr val="accent6">
                    <a:lumMod val="75000"/>
                  </a:schemeClr>
                </a:solidFill>
                <a:effectLst/>
              </a:rPr>
              <a:t>3 full credits </a:t>
            </a:r>
            <a:r>
              <a:rPr lang="en-US" sz="2000" b="1" i="0" dirty="0">
                <a:solidFill>
                  <a:srgbClr val="2A5F9B"/>
                </a:solidFill>
                <a:effectLst/>
              </a:rPr>
              <a:t>in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one </a:t>
            </a:r>
            <a:r>
              <a:rPr lang="en-US" sz="2000" b="1" i="0" dirty="0">
                <a:solidFill>
                  <a:schemeClr val="accent6">
                    <a:lumMod val="75000"/>
                  </a:schemeClr>
                </a:solidFill>
                <a:effectLst/>
              </a:rPr>
              <a:t>Fine 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n-US" sz="2000" b="1" i="0" dirty="0">
                <a:solidFill>
                  <a:schemeClr val="accent6">
                    <a:lumMod val="75000"/>
                  </a:schemeClr>
                </a:solidFill>
                <a:effectLst/>
              </a:rPr>
              <a:t>rts subject area</a:t>
            </a:r>
            <a:r>
              <a:rPr lang="en-US" sz="2000" b="1" i="0" dirty="0">
                <a:solidFill>
                  <a:srgbClr val="2A5F9B"/>
                </a:solidFill>
                <a:effectLst/>
              </a:rPr>
              <a:t>. There are no End-of-Pathway tests for the Fine Arts Pathways. </a:t>
            </a:r>
          </a:p>
          <a:p>
            <a:endParaRPr lang="en-US" sz="800" b="1" i="0" u="none" strike="noStrike" dirty="0">
              <a:solidFill>
                <a:srgbClr val="2A5F9B"/>
              </a:solidFill>
              <a:effectLst/>
            </a:endParaRPr>
          </a:p>
          <a:p>
            <a:endParaRPr lang="en-US" sz="800" b="1" i="0" u="none" strike="noStrike" dirty="0">
              <a:solidFill>
                <a:srgbClr val="2A5F9B"/>
              </a:solidFill>
              <a:effectLst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i="0" u="none" strike="noStrike" dirty="0">
                <a:solidFill>
                  <a:srgbClr val="2A5F9B"/>
                </a:solidFill>
                <a:effectLst/>
              </a:rPr>
              <a:t>Students who complete the following requirements are eligible for the Fine Arts Diploma Seal in school districts that have applied to award the seal:</a:t>
            </a:r>
          </a:p>
          <a:p>
            <a:pPr marL="1200150" lvl="2" indent="-285750">
              <a:buFontTx/>
              <a:buChar char="-"/>
            </a:pPr>
            <a:r>
              <a:rPr lang="en-US" sz="2000" b="1" i="0" u="none" strike="noStrike" dirty="0">
                <a:solidFill>
                  <a:srgbClr val="2A5F9B"/>
                </a:solidFill>
                <a:effectLst/>
              </a:rPr>
              <a:t>an </a:t>
            </a:r>
            <a:r>
              <a:rPr lang="en-US" sz="2000" b="1" i="0" u="none" strike="noStrike" dirty="0">
                <a:solidFill>
                  <a:schemeClr val="accent6">
                    <a:lumMod val="75000"/>
                  </a:schemeClr>
                </a:solidFill>
                <a:effectLst/>
              </a:rPr>
              <a:t>additional fourth credit </a:t>
            </a:r>
            <a:r>
              <a:rPr lang="en-US" sz="2000" b="1" i="0" u="none" strike="noStrike" dirty="0">
                <a:solidFill>
                  <a:srgbClr val="2A5F9B"/>
                </a:solidFill>
                <a:effectLst/>
              </a:rPr>
              <a:t>in the arts,</a:t>
            </a:r>
          </a:p>
          <a:p>
            <a:pPr marL="1200150" lvl="2" indent="-285750">
              <a:buFontTx/>
              <a:buChar char="-"/>
            </a:pPr>
            <a:r>
              <a:rPr lang="en-US" sz="2000" b="1" i="0" u="none" strike="noStrike" dirty="0">
                <a:solidFill>
                  <a:schemeClr val="accent6">
                    <a:lumMod val="75000"/>
                  </a:schemeClr>
                </a:solidFill>
                <a:effectLst/>
              </a:rPr>
              <a:t>20 hours </a:t>
            </a:r>
            <a:r>
              <a:rPr lang="en-US" sz="2000" b="1" i="0" u="none" strike="noStrike" dirty="0">
                <a:solidFill>
                  <a:srgbClr val="2A5F9B"/>
                </a:solidFill>
                <a:effectLst/>
              </a:rPr>
              <a:t>of arts-related community service,</a:t>
            </a:r>
          </a:p>
          <a:p>
            <a:pPr marL="1200150" lvl="2" indent="-285750">
              <a:buFontTx/>
              <a:buChar char="-"/>
            </a:pPr>
            <a:r>
              <a:rPr lang="en-US" sz="2000" b="1" dirty="0">
                <a:solidFill>
                  <a:srgbClr val="2A5F9B"/>
                </a:solidFill>
              </a:rPr>
              <a:t>Are in 2 arts related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afterschool activities</a:t>
            </a:r>
            <a:endParaRPr lang="en-US" sz="2000" b="1" i="0" u="none" strike="noStrike" dirty="0">
              <a:solidFill>
                <a:schemeClr val="accent6">
                  <a:lumMod val="75000"/>
                </a:schemeClr>
              </a:solidFill>
              <a:effectLst/>
            </a:endParaRPr>
          </a:p>
          <a:p>
            <a:pPr marL="1200150" lvl="2" indent="-285750">
              <a:buFontTx/>
              <a:buChar char="-"/>
            </a:pPr>
            <a:r>
              <a:rPr lang="en-US" sz="2000" b="1" i="0" u="none" strike="noStrike" dirty="0">
                <a:solidFill>
                  <a:srgbClr val="2A5F9B"/>
                </a:solidFill>
                <a:effectLst/>
              </a:rPr>
              <a:t>a </a:t>
            </a:r>
            <a:r>
              <a:rPr lang="en-US" sz="2000" b="1" i="0" u="none" strike="noStrike" dirty="0">
                <a:solidFill>
                  <a:schemeClr val="accent6">
                    <a:lumMod val="75000"/>
                  </a:schemeClr>
                </a:solidFill>
                <a:effectLst/>
              </a:rPr>
              <a:t>capstone project </a:t>
            </a:r>
          </a:p>
          <a:p>
            <a:endParaRPr lang="en-US" sz="800" b="1" i="0" u="none" strike="noStrike" dirty="0">
              <a:solidFill>
                <a:srgbClr val="2A5F9B"/>
              </a:solidFill>
              <a:effectLst/>
            </a:endParaRPr>
          </a:p>
          <a:p>
            <a:endParaRPr lang="en-US" sz="800" b="1" i="0" u="none" strike="noStrike" dirty="0">
              <a:solidFill>
                <a:srgbClr val="2A5F9B"/>
              </a:solidFill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i="0" u="none" strike="noStrike" dirty="0">
                <a:solidFill>
                  <a:srgbClr val="2A5F9B"/>
                </a:solidFill>
                <a:effectLst/>
              </a:rPr>
              <a:t>The </a:t>
            </a:r>
            <a:r>
              <a:rPr lang="en-US" sz="2000" b="1" i="0" u="none" strike="noStrike">
                <a:solidFill>
                  <a:srgbClr val="2A5F9B"/>
                </a:solidFill>
                <a:effectLst/>
              </a:rPr>
              <a:t>online district application </a:t>
            </a:r>
            <a:r>
              <a:rPr lang="en-US" sz="2000" b="1" i="0" u="none" strike="noStrike" dirty="0">
                <a:solidFill>
                  <a:srgbClr val="2A5F9B"/>
                </a:solidFill>
                <a:effectLst/>
              </a:rPr>
              <a:t>deadline is rolling until </a:t>
            </a:r>
            <a:r>
              <a:rPr lang="en-US" sz="2000" b="1" i="0" u="none" strike="noStrike" dirty="0">
                <a:solidFill>
                  <a:schemeClr val="accent6">
                    <a:lumMod val="75000"/>
                  </a:schemeClr>
                </a:solidFill>
                <a:effectLst/>
              </a:rPr>
              <a:t>February 15th</a:t>
            </a:r>
            <a:r>
              <a:rPr lang="en-US" sz="2000" b="1" i="0" u="none" strike="noStrike" dirty="0">
                <a:solidFill>
                  <a:srgbClr val="2A5F9B"/>
                </a:solidFill>
                <a:effectLst/>
              </a:rPr>
              <a:t>. Each month submitted applications will be reviewed for approval. Districts who previously had their applications accepted (and approved) do not need to resubmit each year.</a:t>
            </a:r>
          </a:p>
          <a:p>
            <a:endParaRPr lang="en-US" sz="800" b="1" i="0" u="none" strike="noStrike" dirty="0">
              <a:solidFill>
                <a:srgbClr val="2A5F9B"/>
              </a:solidFill>
              <a:effectLst/>
            </a:endParaRPr>
          </a:p>
          <a:p>
            <a:endParaRPr lang="en-US" sz="800" b="1" i="0" u="none" strike="noStrike" dirty="0">
              <a:solidFill>
                <a:srgbClr val="2A5F9B"/>
              </a:solidFill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i="0" u="none" strike="noStrike" dirty="0">
                <a:solidFill>
                  <a:srgbClr val="2A5F9B"/>
                </a:solidFill>
                <a:effectLst/>
              </a:rPr>
              <a:t>Districts are responsible for submitting qualifying seniors to the Fine Arts Program Manager by </a:t>
            </a:r>
            <a:r>
              <a:rPr lang="en-US" sz="2000" b="1" i="0" u="none" strike="noStrike" dirty="0">
                <a:solidFill>
                  <a:schemeClr val="accent6">
                    <a:lumMod val="75000"/>
                  </a:schemeClr>
                </a:solidFill>
                <a:effectLst/>
              </a:rPr>
              <a:t>April 15th </a:t>
            </a:r>
            <a:r>
              <a:rPr lang="en-US" sz="2000" b="1" i="0" u="none" strike="noStrike" dirty="0">
                <a:solidFill>
                  <a:srgbClr val="2A5F9B"/>
                </a:solidFill>
                <a:effectLst/>
              </a:rPr>
              <a:t>annually. </a:t>
            </a:r>
            <a:endParaRPr lang="en-US" sz="2000" b="1" dirty="0">
              <a:solidFill>
                <a:srgbClr val="2A5F9B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2A5F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788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0EB2C0C7-FD22-2D45-B35F-773ED4C6EF9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5695"/>
          <a:stretch/>
        </p:blipFill>
        <p:spPr>
          <a:xfrm rot="5400000">
            <a:off x="-2184401" y="2184400"/>
            <a:ext cx="6858001" cy="24892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E00FD44-F50A-0B4E-AFF7-3132C370B178}"/>
              </a:ext>
            </a:extLst>
          </p:cNvPr>
          <p:cNvSpPr txBox="1"/>
          <p:nvPr/>
        </p:nvSpPr>
        <p:spPr>
          <a:xfrm>
            <a:off x="4978401" y="6581001"/>
            <a:ext cx="72135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>
                <a:solidFill>
                  <a:srgbClr val="2A5F9B"/>
                </a:solidFill>
              </a:rPr>
              <a:t>Richard Woods, Georgia’s School Superintendent | Georgia Department of Education | Educating Georgia’s Future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5AC1920-6F44-CA40-BB2C-567E6B89AB4B}"/>
              </a:ext>
            </a:extLst>
          </p:cNvPr>
          <p:cNvSpPr txBox="1"/>
          <p:nvPr/>
        </p:nvSpPr>
        <p:spPr>
          <a:xfrm>
            <a:off x="2489201" y="-1"/>
            <a:ext cx="9702800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solidFill>
                  <a:schemeClr val="accent6">
                    <a:lumMod val="75000"/>
                  </a:schemeClr>
                </a:solidFill>
              </a:rPr>
              <a:t>HOW TO APPLY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F53BFFA-E3E0-8A49-A8BD-8DD039AFB8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824" b="97568" l="1802" r="98799">
                        <a14:foregroundMark x1="13517" y1="25999" x2="61261" y2="35258"/>
                        <a14:foregroundMark x1="61261" y1="35258" x2="88288" y2="47720"/>
                        <a14:foregroundMark x1="88288" y1="47720" x2="92192" y2="54103"/>
                        <a14:foregroundMark x1="92192" y1="53799" x2="87087" y2="33131"/>
                        <a14:foregroundMark x1="87087" y1="33131" x2="71772" y2="11550"/>
                        <a14:foregroundMark x1="71772" y1="11550" x2="27327" y2="12462"/>
                        <a14:foregroundMark x1="27327" y1="12462" x2="19219" y2="17325"/>
                        <a14:foregroundMark x1="19219" y1="17325" x2="16956" y2="20761"/>
                        <a14:foregroundMark x1="50312" y1="4933" x2="51192" y2="4487"/>
                        <a14:foregroundMark x1="22823" y1="18845" x2="50031" y2="5075"/>
                        <a14:foregroundMark x1="60163" y1="7581" x2="60360" y2="7599"/>
                        <a14:foregroundMark x1="50450" y1="6687" x2="60027" y2="7568"/>
                        <a14:foregroundMark x1="60360" y1="7599" x2="73574" y2="17325"/>
                        <a14:foregroundMark x1="73574" y1="17325" x2="81381" y2="27660"/>
                        <a14:foregroundMark x1="81381" y1="27660" x2="87087" y2="42553"/>
                        <a14:foregroundMark x1="87087" y1="42553" x2="81982" y2="64742"/>
                        <a14:foregroundMark x1="81982" y1="64742" x2="63363" y2="82371"/>
                        <a14:foregroundMark x1="63363" y1="82371" x2="54354" y2="87538"/>
                        <a14:foregroundMark x1="54354" y1="87538" x2="42643" y2="89362"/>
                        <a14:foregroundMark x1="46984" y1="93181" x2="56156" y2="92705"/>
                        <a14:foregroundMark x1="56156" y1="92705" x2="76276" y2="84195"/>
                        <a14:foregroundMark x1="76276" y1="84195" x2="84084" y2="77812"/>
                        <a14:foregroundMark x1="84084" y1="77812" x2="89790" y2="67173"/>
                        <a14:foregroundMark x1="93060" y1="49240" x2="93115" y2="48938"/>
                        <a14:foregroundMark x1="89790" y1="67173" x2="93060" y2="49240"/>
                        <a14:foregroundMark x1="92269" y1="44907" x2="78979" y2="18845"/>
                        <a14:foregroundMark x1="7021" y1="41864" x2="6987" y2="42060"/>
                        <a14:foregroundMark x1="9992" y1="64046" x2="10210" y2="64438"/>
                        <a14:foregroundMark x1="10210" y1="64438" x2="11411" y2="69301"/>
                        <a14:foregroundMark x1="39227" y1="91943" x2="42829" y2="92574"/>
                        <a14:foregroundMark x1="90390" y1="31003" x2="91683" y2="33433"/>
                        <a14:foregroundMark x1="96229" y1="48666" x2="96247" y2="49125"/>
                        <a14:foregroundMark x1="97747" y1="48632" x2="97836" y2="48992"/>
                        <a14:foregroundMark x1="97642" y1="48206" x2="97747" y2="48632"/>
                        <a14:foregroundMark x1="57102" y1="2196" x2="57548" y2="2170"/>
                        <a14:foregroundMark x1="22523" y1="11854" x2="27327" y2="8207"/>
                        <a14:foregroundMark x1="51754" y1="2479" x2="51952" y2="2432"/>
                        <a14:foregroundMark x1="51952" y1="2432" x2="53153" y2="2736"/>
                        <a14:foregroundMark x1="70871" y1="7599" x2="75375" y2="9726"/>
                        <a14:foregroundMark x1="24247" y1="89250" x2="29730" y2="91793"/>
                        <a14:foregroundMark x1="3303" y1="45593" x2="3604" y2="52888"/>
                        <a14:foregroundMark x1="45045" y1="3343" x2="49249" y2="2128"/>
                        <a14:foregroundMark x1="49550" y1="1824" x2="50751" y2="2128"/>
                        <a14:foregroundMark x1="50751" y1="1824" x2="48949" y2="1824"/>
                        <a14:foregroundMark x1="48348" y1="73860" x2="48348" y2="73860"/>
                        <a14:foregroundMark x1="48348" y1="73556" x2="49850" y2="73556"/>
                        <a14:foregroundMark x1="47147" y1="73556" x2="49249" y2="73860"/>
                        <a14:foregroundMark x1="47447" y1="96960" x2="51051" y2="97264"/>
                        <a14:foregroundMark x1="22823" y1="87842" x2="26727" y2="90578"/>
                        <a14:backgroundMark x1="15916" y1="15805" x2="15916" y2="15805"/>
                        <a14:backgroundMark x1="14414" y1="17629" x2="18318" y2="12462"/>
                        <a14:backgroundMark x1="18318" y1="13678" x2="23902" y2="8764"/>
                        <a14:backgroundMark x1="28064" y1="6554" x2="38438" y2="2736"/>
                        <a14:backgroundMark x1="37538" y1="4255" x2="43806" y2="2987"/>
                        <a14:backgroundMark x1="13514" y1="18237" x2="6607" y2="26140"/>
                        <a14:backgroundMark x1="6607" y1="26140" x2="3303" y2="41033"/>
                        <a14:backgroundMark x1="2703" y1="41641" x2="2321" y2="45634"/>
                        <a14:backgroundMark x1="2312" y1="52942" x2="5105" y2="63222"/>
                        <a14:backgroundMark x1="4505" y1="62918" x2="6607" y2="72340"/>
                        <a14:backgroundMark x1="6607" y1="72340" x2="20420" y2="88146"/>
                        <a14:backgroundMark x1="20420" y1="88146" x2="20721" y2="88146"/>
                        <a14:backgroundMark x1="29181" y1="92427" x2="36937" y2="96353"/>
                        <a14:backgroundMark x1="20721" y1="88146" x2="21901" y2="88743"/>
                        <a14:backgroundMark x1="36937" y1="96353" x2="39940" y2="96657"/>
                        <a14:backgroundMark x1="39940" y1="96657" x2="46832" y2="97888"/>
                        <a14:backgroundMark x1="50150" y1="98480" x2="66667" y2="97264"/>
                        <a14:backgroundMark x1="66667" y1="97264" x2="75375" y2="93921"/>
                        <a14:backgroundMark x1="75375" y1="93921" x2="81682" y2="86018"/>
                        <a14:backgroundMark x1="81081" y1="86930" x2="93694" y2="72948"/>
                        <a14:backgroundMark x1="93694" y1="72948" x2="97898" y2="62614"/>
                        <a14:backgroundMark x1="96697" y1="63222" x2="98799" y2="47112"/>
                        <a14:backgroundMark x1="98498" y1="48936" x2="99099" y2="56231"/>
                        <a14:backgroundMark x1="99099" y1="49240" x2="99099" y2="49240"/>
                        <a14:backgroundMark x1="98498" y1="48024" x2="97898" y2="37690"/>
                        <a14:backgroundMark x1="97898" y1="37690" x2="94294" y2="28267"/>
                        <a14:backgroundMark x1="94294" y1="32523" x2="98498" y2="44377"/>
                        <a14:backgroundMark x1="96697" y1="43465" x2="98198" y2="48024"/>
                        <a14:backgroundMark x1="97598" y1="49240" x2="97598" y2="49240"/>
                        <a14:backgroundMark x1="97598" y1="48632" x2="97598" y2="48632"/>
                        <a14:backgroundMark x1="94294" y1="31003" x2="90390" y2="21884"/>
                        <a14:backgroundMark x1="90390" y1="21884" x2="81081" y2="12462"/>
                        <a14:backgroundMark x1="78378" y1="11246" x2="75774" y2="9269"/>
                        <a14:backgroundMark x1="68168" y1="5167" x2="57658" y2="1824"/>
                        <a14:backgroundMark x1="53241" y1="84" x2="53754" y2="0"/>
                        <a14:backgroundMark x1="44444" y1="1520" x2="44627" y2="1490"/>
                        <a14:backgroundMark x1="54868" y1="434" x2="57658" y2="1520"/>
                        <a14:backgroundMark x1="56456" y1="2736" x2="56456" y2="2736"/>
                        <a14:backgroundMark x1="58258" y1="3040" x2="57658" y2="2432"/>
                        <a14:backgroundMark x1="57357" y1="2432" x2="56757" y2="2736"/>
                        <a14:backgroundMark x1="51794" y1="727" x2="52853" y2="608"/>
                        <a14:backgroundMark x1="44745" y1="1520" x2="46101" y2="1367"/>
                        <a14:backgroundMark x1="22222" y1="88146" x2="22364" y2="88290"/>
                      </a14:backgroundRemoval>
                    </a14:imgEffect>
                  </a14:imgLayer>
                </a14:imgProps>
              </a:ext>
            </a:extLst>
          </a:blip>
          <a:srcRect l="101" r="101"/>
          <a:stretch/>
        </p:blipFill>
        <p:spPr>
          <a:xfrm>
            <a:off x="44111" y="2241216"/>
            <a:ext cx="2400975" cy="2375568"/>
          </a:xfrm>
          <a:prstGeom prst="ellipse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6779B8F-8490-B14C-9325-930247BE51F7}"/>
              </a:ext>
            </a:extLst>
          </p:cNvPr>
          <p:cNvSpPr/>
          <p:nvPr/>
        </p:nvSpPr>
        <p:spPr>
          <a:xfrm>
            <a:off x="2533312" y="1994955"/>
            <a:ext cx="9702800" cy="5309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2A5F9B"/>
                </a:solidFill>
              </a:rPr>
              <a:t>Follow this link to the online Fine Arts Diploma Seal Application: </a:t>
            </a:r>
            <a:r>
              <a:rPr lang="en-US" sz="2400" b="1" dirty="0">
                <a:hlinkClick r:id="rId5"/>
              </a:rPr>
              <a:t>https://forms.office.com/r/LqgCAX4PrA</a:t>
            </a:r>
            <a:endParaRPr lang="en-US" sz="2400" b="1" dirty="0"/>
          </a:p>
          <a:p>
            <a:endParaRPr lang="en-US" sz="1100" b="1" dirty="0"/>
          </a:p>
          <a:p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There are 6 main sections to the online form. These sections are: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General Information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6">
                    <a:lumMod val="75000"/>
                  </a:schemeClr>
                </a:solidFill>
              </a:rPr>
              <a:t>School District Name, Address, and Contact Information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Extracurricular and Other School-Sponsored Activities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6">
                    <a:lumMod val="75000"/>
                  </a:schemeClr>
                </a:solidFill>
              </a:rPr>
              <a:t>List all activities offered by your school district and specify how students engage with the Fine Arts.</a:t>
            </a:r>
            <a:endParaRPr lang="en-US" sz="20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Community Service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6">
                    <a:lumMod val="75000"/>
                  </a:schemeClr>
                </a:solidFill>
              </a:rPr>
              <a:t>List how your school district will verify that students have completed a minimum of 20 hours of fine arts-related community service.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Capstone Presentation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6">
                    <a:lumMod val="75000"/>
                  </a:schemeClr>
                </a:solidFill>
              </a:rPr>
              <a:t>Describe the process that your school district will use to evaluate students’ capstone presentations.</a:t>
            </a:r>
          </a:p>
          <a:p>
            <a:pPr lvl="1"/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5-10.  Fine Arts Courses Offered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6">
                    <a:lumMod val="75000"/>
                  </a:schemeClr>
                </a:solidFill>
              </a:rPr>
              <a:t>Please specify Fine Arts courses and levels offered in the high schools in your school district by each content area.</a:t>
            </a:r>
          </a:p>
          <a:p>
            <a:pPr marL="914400" lvl="1" indent="-457200">
              <a:buAutoNum type="arabicPeriod" startAt="11"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Certification Signatures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6">
                    <a:lumMod val="75000"/>
                  </a:schemeClr>
                </a:solidFill>
              </a:rPr>
              <a:t>See Step #2 and Step #3.</a:t>
            </a:r>
          </a:p>
          <a:p>
            <a:pPr marL="914400" lvl="1" indent="-457200">
              <a:buFont typeface="+mj-lt"/>
              <a:buAutoNum type="arabicPeriod"/>
            </a:pPr>
            <a:endParaRPr lang="en-US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4A8C225-9D94-6E4B-B480-5ED6389FD38E}"/>
              </a:ext>
            </a:extLst>
          </p:cNvPr>
          <p:cNvSpPr txBox="1"/>
          <p:nvPr/>
        </p:nvSpPr>
        <p:spPr>
          <a:xfrm>
            <a:off x="2489200" y="964078"/>
            <a:ext cx="9702800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7200" b="1" dirty="0">
                <a:solidFill>
                  <a:srgbClr val="2A5F9B"/>
                </a:solidFill>
              </a:rPr>
              <a:t>Step #1:</a:t>
            </a:r>
          </a:p>
        </p:txBody>
      </p:sp>
    </p:spTree>
    <p:extLst>
      <p:ext uri="{BB962C8B-B14F-4D97-AF65-F5344CB8AC3E}">
        <p14:creationId xmlns:p14="http://schemas.microsoft.com/office/powerpoint/2010/main" val="584720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0EB2C0C7-FD22-2D45-B35F-773ED4C6EF9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5695"/>
          <a:stretch/>
        </p:blipFill>
        <p:spPr>
          <a:xfrm rot="5400000">
            <a:off x="-2184401" y="2184400"/>
            <a:ext cx="6858001" cy="24892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E00FD44-F50A-0B4E-AFF7-3132C370B178}"/>
              </a:ext>
            </a:extLst>
          </p:cNvPr>
          <p:cNvSpPr txBox="1"/>
          <p:nvPr/>
        </p:nvSpPr>
        <p:spPr>
          <a:xfrm>
            <a:off x="4978401" y="6581001"/>
            <a:ext cx="72135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>
                <a:solidFill>
                  <a:srgbClr val="2A5F9B"/>
                </a:solidFill>
              </a:rPr>
              <a:t>Richard Woods, Georgia’s School Superintendent | Georgia Department of Education | Educating Georgia’s Future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5AC1920-6F44-CA40-BB2C-567E6B89AB4B}"/>
              </a:ext>
            </a:extLst>
          </p:cNvPr>
          <p:cNvSpPr txBox="1"/>
          <p:nvPr/>
        </p:nvSpPr>
        <p:spPr>
          <a:xfrm>
            <a:off x="2489201" y="-1"/>
            <a:ext cx="9702800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solidFill>
                  <a:schemeClr val="accent6">
                    <a:lumMod val="75000"/>
                  </a:schemeClr>
                </a:solidFill>
              </a:rPr>
              <a:t>HOW TO APPLY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F53BFFA-E3E0-8A49-A8BD-8DD039AFB8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824" b="97568" l="1802" r="98799">
                        <a14:foregroundMark x1="13517" y1="25999" x2="61261" y2="35258"/>
                        <a14:foregroundMark x1="61261" y1="35258" x2="88288" y2="47720"/>
                        <a14:foregroundMark x1="88288" y1="47720" x2="92192" y2="54103"/>
                        <a14:foregroundMark x1="92192" y1="53799" x2="87087" y2="33131"/>
                        <a14:foregroundMark x1="87087" y1="33131" x2="71772" y2="11550"/>
                        <a14:foregroundMark x1="71772" y1="11550" x2="27327" y2="12462"/>
                        <a14:foregroundMark x1="27327" y1="12462" x2="19219" y2="17325"/>
                        <a14:foregroundMark x1="19219" y1="17325" x2="16956" y2="20761"/>
                        <a14:foregroundMark x1="50312" y1="4933" x2="51192" y2="4487"/>
                        <a14:foregroundMark x1="22823" y1="18845" x2="50031" y2="5075"/>
                        <a14:foregroundMark x1="60163" y1="7581" x2="60360" y2="7599"/>
                        <a14:foregroundMark x1="50450" y1="6687" x2="60027" y2="7568"/>
                        <a14:foregroundMark x1="60360" y1="7599" x2="73574" y2="17325"/>
                        <a14:foregroundMark x1="73574" y1="17325" x2="81381" y2="27660"/>
                        <a14:foregroundMark x1="81381" y1="27660" x2="87087" y2="42553"/>
                        <a14:foregroundMark x1="87087" y1="42553" x2="81982" y2="64742"/>
                        <a14:foregroundMark x1="81982" y1="64742" x2="63363" y2="82371"/>
                        <a14:foregroundMark x1="63363" y1="82371" x2="54354" y2="87538"/>
                        <a14:foregroundMark x1="54354" y1="87538" x2="42643" y2="89362"/>
                        <a14:foregroundMark x1="46984" y1="93181" x2="56156" y2="92705"/>
                        <a14:foregroundMark x1="56156" y1="92705" x2="76276" y2="84195"/>
                        <a14:foregroundMark x1="76276" y1="84195" x2="84084" y2="77812"/>
                        <a14:foregroundMark x1="84084" y1="77812" x2="89790" y2="67173"/>
                        <a14:foregroundMark x1="93060" y1="49240" x2="93115" y2="48938"/>
                        <a14:foregroundMark x1="89790" y1="67173" x2="93060" y2="49240"/>
                        <a14:foregroundMark x1="92269" y1="44907" x2="78979" y2="18845"/>
                        <a14:foregroundMark x1="7021" y1="41864" x2="6987" y2="42060"/>
                        <a14:foregroundMark x1="9992" y1="64046" x2="10210" y2="64438"/>
                        <a14:foregroundMark x1="10210" y1="64438" x2="11411" y2="69301"/>
                        <a14:foregroundMark x1="39227" y1="91943" x2="42829" y2="92574"/>
                        <a14:foregroundMark x1="90390" y1="31003" x2="91683" y2="33433"/>
                        <a14:foregroundMark x1="96229" y1="48666" x2="96247" y2="49125"/>
                        <a14:foregroundMark x1="97747" y1="48632" x2="97836" y2="48992"/>
                        <a14:foregroundMark x1="97642" y1="48206" x2="97747" y2="48632"/>
                        <a14:foregroundMark x1="57102" y1="2196" x2="57548" y2="2170"/>
                        <a14:foregroundMark x1="22523" y1="11854" x2="27327" y2="8207"/>
                        <a14:foregroundMark x1="51754" y1="2479" x2="51952" y2="2432"/>
                        <a14:foregroundMark x1="51952" y1="2432" x2="53153" y2="2736"/>
                        <a14:foregroundMark x1="70871" y1="7599" x2="75375" y2="9726"/>
                        <a14:foregroundMark x1="24247" y1="89250" x2="29730" y2="91793"/>
                        <a14:foregroundMark x1="3303" y1="45593" x2="3604" y2="52888"/>
                        <a14:foregroundMark x1="45045" y1="3343" x2="49249" y2="2128"/>
                        <a14:foregroundMark x1="49550" y1="1824" x2="50751" y2="2128"/>
                        <a14:foregroundMark x1="50751" y1="1824" x2="48949" y2="1824"/>
                        <a14:foregroundMark x1="48348" y1="73860" x2="48348" y2="73860"/>
                        <a14:foregroundMark x1="48348" y1="73556" x2="49850" y2="73556"/>
                        <a14:foregroundMark x1="47147" y1="73556" x2="49249" y2="73860"/>
                        <a14:foregroundMark x1="47447" y1="96960" x2="51051" y2="97264"/>
                        <a14:foregroundMark x1="22823" y1="87842" x2="26727" y2="90578"/>
                        <a14:backgroundMark x1="15916" y1="15805" x2="15916" y2="15805"/>
                        <a14:backgroundMark x1="14414" y1="17629" x2="18318" y2="12462"/>
                        <a14:backgroundMark x1="18318" y1="13678" x2="23902" y2="8764"/>
                        <a14:backgroundMark x1="28064" y1="6554" x2="38438" y2="2736"/>
                        <a14:backgroundMark x1="37538" y1="4255" x2="43806" y2="2987"/>
                        <a14:backgroundMark x1="13514" y1="18237" x2="6607" y2="26140"/>
                        <a14:backgroundMark x1="6607" y1="26140" x2="3303" y2="41033"/>
                        <a14:backgroundMark x1="2703" y1="41641" x2="2321" y2="45634"/>
                        <a14:backgroundMark x1="2312" y1="52942" x2="5105" y2="63222"/>
                        <a14:backgroundMark x1="4505" y1="62918" x2="6607" y2="72340"/>
                        <a14:backgroundMark x1="6607" y1="72340" x2="20420" y2="88146"/>
                        <a14:backgroundMark x1="20420" y1="88146" x2="20721" y2="88146"/>
                        <a14:backgroundMark x1="29181" y1="92427" x2="36937" y2="96353"/>
                        <a14:backgroundMark x1="20721" y1="88146" x2="21901" y2="88743"/>
                        <a14:backgroundMark x1="36937" y1="96353" x2="39940" y2="96657"/>
                        <a14:backgroundMark x1="39940" y1="96657" x2="46832" y2="97888"/>
                        <a14:backgroundMark x1="50150" y1="98480" x2="66667" y2="97264"/>
                        <a14:backgroundMark x1="66667" y1="97264" x2="75375" y2="93921"/>
                        <a14:backgroundMark x1="75375" y1="93921" x2="81682" y2="86018"/>
                        <a14:backgroundMark x1="81081" y1="86930" x2="93694" y2="72948"/>
                        <a14:backgroundMark x1="93694" y1="72948" x2="97898" y2="62614"/>
                        <a14:backgroundMark x1="96697" y1="63222" x2="98799" y2="47112"/>
                        <a14:backgroundMark x1="98498" y1="48936" x2="99099" y2="56231"/>
                        <a14:backgroundMark x1="99099" y1="49240" x2="99099" y2="49240"/>
                        <a14:backgroundMark x1="98498" y1="48024" x2="97898" y2="37690"/>
                        <a14:backgroundMark x1="97898" y1="37690" x2="94294" y2="28267"/>
                        <a14:backgroundMark x1="94294" y1="32523" x2="98498" y2="44377"/>
                        <a14:backgroundMark x1="96697" y1="43465" x2="98198" y2="48024"/>
                        <a14:backgroundMark x1="97598" y1="49240" x2="97598" y2="49240"/>
                        <a14:backgroundMark x1="97598" y1="48632" x2="97598" y2="48632"/>
                        <a14:backgroundMark x1="94294" y1="31003" x2="90390" y2="21884"/>
                        <a14:backgroundMark x1="90390" y1="21884" x2="81081" y2="12462"/>
                        <a14:backgroundMark x1="78378" y1="11246" x2="75774" y2="9269"/>
                        <a14:backgroundMark x1="68168" y1="5167" x2="57658" y2="1824"/>
                        <a14:backgroundMark x1="53241" y1="84" x2="53754" y2="0"/>
                        <a14:backgroundMark x1="44444" y1="1520" x2="44627" y2="1490"/>
                        <a14:backgroundMark x1="54868" y1="434" x2="57658" y2="1520"/>
                        <a14:backgroundMark x1="56456" y1="2736" x2="56456" y2="2736"/>
                        <a14:backgroundMark x1="58258" y1="3040" x2="57658" y2="2432"/>
                        <a14:backgroundMark x1="57357" y1="2432" x2="56757" y2="2736"/>
                        <a14:backgroundMark x1="51794" y1="727" x2="52853" y2="608"/>
                        <a14:backgroundMark x1="44745" y1="1520" x2="46101" y2="1367"/>
                        <a14:backgroundMark x1="22222" y1="88146" x2="22364" y2="88290"/>
                      </a14:backgroundRemoval>
                    </a14:imgEffect>
                  </a14:imgLayer>
                </a14:imgProps>
              </a:ext>
            </a:extLst>
          </a:blip>
          <a:srcRect l="101" r="101"/>
          <a:stretch/>
        </p:blipFill>
        <p:spPr>
          <a:xfrm>
            <a:off x="44111" y="2241216"/>
            <a:ext cx="2400975" cy="2375568"/>
          </a:xfrm>
          <a:prstGeom prst="ellipse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6779B8F-8490-B14C-9325-930247BE51F7}"/>
              </a:ext>
            </a:extLst>
          </p:cNvPr>
          <p:cNvSpPr/>
          <p:nvPr/>
        </p:nvSpPr>
        <p:spPr>
          <a:xfrm>
            <a:off x="2728616" y="2027461"/>
            <a:ext cx="9419273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</a:rPr>
              <a:t>For Section 11, Certification Signatures: </a:t>
            </a:r>
            <a:br>
              <a:rPr lang="en-US" sz="40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4000" b="1" dirty="0">
                <a:solidFill>
                  <a:srgbClr val="2A5F9B"/>
                </a:solidFill>
              </a:rPr>
              <a:t>Download, sign, and submit an electronic copy of this PDF for your Superintendent and Designated Diploma Seal Coordinator signatures. </a:t>
            </a:r>
            <a:br>
              <a:rPr lang="en-US" sz="4000" b="1" dirty="0">
                <a:solidFill>
                  <a:srgbClr val="2A5F9B"/>
                </a:solidFill>
              </a:rPr>
            </a:br>
            <a:r>
              <a:rPr lang="en-US" sz="2800" u="sng" dirty="0">
                <a:hlinkClick r:id="rId5" tooltip="https://tinyurl.com/Diploma-Seal-Signatures"/>
              </a:rPr>
              <a:t>https://tinyurl.com/Diploma-Seal-Signatures</a:t>
            </a:r>
            <a:endParaRPr lang="en-US" sz="2800" b="1" dirty="0">
              <a:solidFill>
                <a:srgbClr val="2A5F9B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B237F8A-BAFD-6D4D-B6D2-81158E5E80B9}"/>
              </a:ext>
            </a:extLst>
          </p:cNvPr>
          <p:cNvSpPr txBox="1"/>
          <p:nvPr/>
        </p:nvSpPr>
        <p:spPr>
          <a:xfrm>
            <a:off x="2489200" y="964078"/>
            <a:ext cx="9702800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7200" b="1" dirty="0">
                <a:solidFill>
                  <a:srgbClr val="2A5F9B"/>
                </a:solidFill>
              </a:rPr>
              <a:t>Step #2:</a:t>
            </a:r>
          </a:p>
        </p:txBody>
      </p:sp>
    </p:spTree>
    <p:extLst>
      <p:ext uri="{BB962C8B-B14F-4D97-AF65-F5344CB8AC3E}">
        <p14:creationId xmlns:p14="http://schemas.microsoft.com/office/powerpoint/2010/main" val="32940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0EB2C0C7-FD22-2D45-B35F-773ED4C6EF9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5695"/>
          <a:stretch/>
        </p:blipFill>
        <p:spPr>
          <a:xfrm rot="5400000">
            <a:off x="-2184401" y="2184400"/>
            <a:ext cx="6858001" cy="24892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E00FD44-F50A-0B4E-AFF7-3132C370B178}"/>
              </a:ext>
            </a:extLst>
          </p:cNvPr>
          <p:cNvSpPr txBox="1"/>
          <p:nvPr/>
        </p:nvSpPr>
        <p:spPr>
          <a:xfrm>
            <a:off x="4978401" y="6581001"/>
            <a:ext cx="72135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>
                <a:solidFill>
                  <a:srgbClr val="2A5F9B"/>
                </a:solidFill>
              </a:rPr>
              <a:t>Richard Woods, Georgia’s School Superintendent | Georgia Department of Education | Educating Georgia’s Future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5AC1920-6F44-CA40-BB2C-567E6B89AB4B}"/>
              </a:ext>
            </a:extLst>
          </p:cNvPr>
          <p:cNvSpPr txBox="1"/>
          <p:nvPr/>
        </p:nvSpPr>
        <p:spPr>
          <a:xfrm>
            <a:off x="2489201" y="-1"/>
            <a:ext cx="9702800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solidFill>
                  <a:schemeClr val="accent6">
                    <a:lumMod val="75000"/>
                  </a:schemeClr>
                </a:solidFill>
              </a:rPr>
              <a:t>HOW TO APPLY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F53BFFA-E3E0-8A49-A8BD-8DD039AFB8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824" b="97568" l="1802" r="98799">
                        <a14:foregroundMark x1="13517" y1="25999" x2="61261" y2="35258"/>
                        <a14:foregroundMark x1="61261" y1="35258" x2="88288" y2="47720"/>
                        <a14:foregroundMark x1="88288" y1="47720" x2="92192" y2="54103"/>
                        <a14:foregroundMark x1="92192" y1="53799" x2="87087" y2="33131"/>
                        <a14:foregroundMark x1="87087" y1="33131" x2="71772" y2="11550"/>
                        <a14:foregroundMark x1="71772" y1="11550" x2="27327" y2="12462"/>
                        <a14:foregroundMark x1="27327" y1="12462" x2="19219" y2="17325"/>
                        <a14:foregroundMark x1="19219" y1="17325" x2="16956" y2="20761"/>
                        <a14:foregroundMark x1="50312" y1="4933" x2="51192" y2="4487"/>
                        <a14:foregroundMark x1="22823" y1="18845" x2="50031" y2="5075"/>
                        <a14:foregroundMark x1="60163" y1="7581" x2="60360" y2="7599"/>
                        <a14:foregroundMark x1="50450" y1="6687" x2="60027" y2="7568"/>
                        <a14:foregroundMark x1="60360" y1="7599" x2="73574" y2="17325"/>
                        <a14:foregroundMark x1="73574" y1="17325" x2="81381" y2="27660"/>
                        <a14:foregroundMark x1="81381" y1="27660" x2="87087" y2="42553"/>
                        <a14:foregroundMark x1="87087" y1="42553" x2="81982" y2="64742"/>
                        <a14:foregroundMark x1="81982" y1="64742" x2="63363" y2="82371"/>
                        <a14:foregroundMark x1="63363" y1="82371" x2="54354" y2="87538"/>
                        <a14:foregroundMark x1="54354" y1="87538" x2="42643" y2="89362"/>
                        <a14:foregroundMark x1="46984" y1="93181" x2="56156" y2="92705"/>
                        <a14:foregroundMark x1="56156" y1="92705" x2="76276" y2="84195"/>
                        <a14:foregroundMark x1="76276" y1="84195" x2="84084" y2="77812"/>
                        <a14:foregroundMark x1="84084" y1="77812" x2="89790" y2="67173"/>
                        <a14:foregroundMark x1="93060" y1="49240" x2="93115" y2="48938"/>
                        <a14:foregroundMark x1="89790" y1="67173" x2="93060" y2="49240"/>
                        <a14:foregroundMark x1="92269" y1="44907" x2="78979" y2="18845"/>
                        <a14:foregroundMark x1="7021" y1="41864" x2="6987" y2="42060"/>
                        <a14:foregroundMark x1="9992" y1="64046" x2="10210" y2="64438"/>
                        <a14:foregroundMark x1="10210" y1="64438" x2="11411" y2="69301"/>
                        <a14:foregroundMark x1="39227" y1="91943" x2="42829" y2="92574"/>
                        <a14:foregroundMark x1="90390" y1="31003" x2="91683" y2="33433"/>
                        <a14:foregroundMark x1="96229" y1="48666" x2="96247" y2="49125"/>
                        <a14:foregroundMark x1="97747" y1="48632" x2="97836" y2="48992"/>
                        <a14:foregroundMark x1="97642" y1="48206" x2="97747" y2="48632"/>
                        <a14:foregroundMark x1="57102" y1="2196" x2="57548" y2="2170"/>
                        <a14:foregroundMark x1="22523" y1="11854" x2="27327" y2="8207"/>
                        <a14:foregroundMark x1="51754" y1="2479" x2="51952" y2="2432"/>
                        <a14:foregroundMark x1="51952" y1="2432" x2="53153" y2="2736"/>
                        <a14:foregroundMark x1="70871" y1="7599" x2="75375" y2="9726"/>
                        <a14:foregroundMark x1="24247" y1="89250" x2="29730" y2="91793"/>
                        <a14:foregroundMark x1="3303" y1="45593" x2="3604" y2="52888"/>
                        <a14:foregroundMark x1="45045" y1="3343" x2="49249" y2="2128"/>
                        <a14:foregroundMark x1="49550" y1="1824" x2="50751" y2="2128"/>
                        <a14:foregroundMark x1="50751" y1="1824" x2="48949" y2="1824"/>
                        <a14:foregroundMark x1="48348" y1="73860" x2="48348" y2="73860"/>
                        <a14:foregroundMark x1="48348" y1="73556" x2="49850" y2="73556"/>
                        <a14:foregroundMark x1="47147" y1="73556" x2="49249" y2="73860"/>
                        <a14:foregroundMark x1="47447" y1="96960" x2="51051" y2="97264"/>
                        <a14:foregroundMark x1="22823" y1="87842" x2="26727" y2="90578"/>
                        <a14:backgroundMark x1="15916" y1="15805" x2="15916" y2="15805"/>
                        <a14:backgroundMark x1="14414" y1="17629" x2="18318" y2="12462"/>
                        <a14:backgroundMark x1="18318" y1="13678" x2="23902" y2="8764"/>
                        <a14:backgroundMark x1="28064" y1="6554" x2="38438" y2="2736"/>
                        <a14:backgroundMark x1="37538" y1="4255" x2="43806" y2="2987"/>
                        <a14:backgroundMark x1="13514" y1="18237" x2="6607" y2="26140"/>
                        <a14:backgroundMark x1="6607" y1="26140" x2="3303" y2="41033"/>
                        <a14:backgroundMark x1="2703" y1="41641" x2="2321" y2="45634"/>
                        <a14:backgroundMark x1="2312" y1="52942" x2="5105" y2="63222"/>
                        <a14:backgroundMark x1="4505" y1="62918" x2="6607" y2="72340"/>
                        <a14:backgroundMark x1="6607" y1="72340" x2="20420" y2="88146"/>
                        <a14:backgroundMark x1="20420" y1="88146" x2="20721" y2="88146"/>
                        <a14:backgroundMark x1="29181" y1="92427" x2="36937" y2="96353"/>
                        <a14:backgroundMark x1="20721" y1="88146" x2="21901" y2="88743"/>
                        <a14:backgroundMark x1="36937" y1="96353" x2="39940" y2="96657"/>
                        <a14:backgroundMark x1="39940" y1="96657" x2="46832" y2="97888"/>
                        <a14:backgroundMark x1="50150" y1="98480" x2="66667" y2="97264"/>
                        <a14:backgroundMark x1="66667" y1="97264" x2="75375" y2="93921"/>
                        <a14:backgroundMark x1="75375" y1="93921" x2="81682" y2="86018"/>
                        <a14:backgroundMark x1="81081" y1="86930" x2="93694" y2="72948"/>
                        <a14:backgroundMark x1="93694" y1="72948" x2="97898" y2="62614"/>
                        <a14:backgroundMark x1="96697" y1="63222" x2="98799" y2="47112"/>
                        <a14:backgroundMark x1="98498" y1="48936" x2="99099" y2="56231"/>
                        <a14:backgroundMark x1="99099" y1="49240" x2="99099" y2="49240"/>
                        <a14:backgroundMark x1="98498" y1="48024" x2="97898" y2="37690"/>
                        <a14:backgroundMark x1="97898" y1="37690" x2="94294" y2="28267"/>
                        <a14:backgroundMark x1="94294" y1="32523" x2="98498" y2="44377"/>
                        <a14:backgroundMark x1="96697" y1="43465" x2="98198" y2="48024"/>
                        <a14:backgroundMark x1="97598" y1="49240" x2="97598" y2="49240"/>
                        <a14:backgroundMark x1="97598" y1="48632" x2="97598" y2="48632"/>
                        <a14:backgroundMark x1="94294" y1="31003" x2="90390" y2="21884"/>
                        <a14:backgroundMark x1="90390" y1="21884" x2="81081" y2="12462"/>
                        <a14:backgroundMark x1="78378" y1="11246" x2="75774" y2="9269"/>
                        <a14:backgroundMark x1="68168" y1="5167" x2="57658" y2="1824"/>
                        <a14:backgroundMark x1="53241" y1="84" x2="53754" y2="0"/>
                        <a14:backgroundMark x1="44444" y1="1520" x2="44627" y2="1490"/>
                        <a14:backgroundMark x1="54868" y1="434" x2="57658" y2="1520"/>
                        <a14:backgroundMark x1="56456" y1="2736" x2="56456" y2="2736"/>
                        <a14:backgroundMark x1="58258" y1="3040" x2="57658" y2="2432"/>
                        <a14:backgroundMark x1="57357" y1="2432" x2="56757" y2="2736"/>
                        <a14:backgroundMark x1="51794" y1="727" x2="52853" y2="608"/>
                        <a14:backgroundMark x1="44745" y1="1520" x2="46101" y2="1367"/>
                        <a14:backgroundMark x1="22222" y1="88146" x2="22364" y2="88290"/>
                      </a14:backgroundRemoval>
                    </a14:imgEffect>
                  </a14:imgLayer>
                </a14:imgProps>
              </a:ext>
            </a:extLst>
          </a:blip>
          <a:srcRect l="101" r="101"/>
          <a:stretch/>
        </p:blipFill>
        <p:spPr>
          <a:xfrm>
            <a:off x="44111" y="2241216"/>
            <a:ext cx="2400975" cy="2375568"/>
          </a:xfrm>
          <a:prstGeom prst="ellipse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6779B8F-8490-B14C-9325-930247BE51F7}"/>
              </a:ext>
            </a:extLst>
          </p:cNvPr>
          <p:cNvSpPr/>
          <p:nvPr/>
        </p:nvSpPr>
        <p:spPr>
          <a:xfrm>
            <a:off x="2728616" y="2027461"/>
            <a:ext cx="941927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2A5F9B"/>
                </a:solidFill>
              </a:rPr>
              <a:t>Please submit a link to your </a:t>
            </a:r>
            <a:r>
              <a:rPr lang="en-US" sz="2800" b="1" i="1" u="sng" dirty="0">
                <a:solidFill>
                  <a:schemeClr val="accent6">
                    <a:lumMod val="75000"/>
                  </a:schemeClr>
                </a:solidFill>
              </a:rPr>
              <a:t>signed</a:t>
            </a:r>
            <a:r>
              <a:rPr lang="en-US" sz="2800" b="1" dirty="0">
                <a:solidFill>
                  <a:srgbClr val="2A5F9B"/>
                </a:solidFill>
              </a:rPr>
              <a:t>, electronic copy of the signatures document in the space provided at the end of the online application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OR</a:t>
            </a:r>
            <a:r>
              <a:rPr lang="en-US" sz="2800" b="1" dirty="0">
                <a:solidFill>
                  <a:srgbClr val="2A5F9B"/>
                </a:solidFill>
              </a:rPr>
              <a:t> email a </a:t>
            </a:r>
            <a:r>
              <a:rPr lang="en-US" sz="2800" b="1" i="1" u="sng" dirty="0">
                <a:solidFill>
                  <a:schemeClr val="accent6">
                    <a:lumMod val="75000"/>
                  </a:schemeClr>
                </a:solidFill>
              </a:rPr>
              <a:t>signed</a:t>
            </a:r>
            <a:r>
              <a:rPr lang="en-US" sz="2800" b="1" dirty="0">
                <a:solidFill>
                  <a:srgbClr val="2A5F9B"/>
                </a:solidFill>
              </a:rPr>
              <a:t>, electronic copy to the Fine Arts Program Manager, Jessica Booth, at </a:t>
            </a:r>
            <a:r>
              <a:rPr lang="en-US" sz="2800" b="1" dirty="0">
                <a:hlinkClick r:id="rId5"/>
              </a:rPr>
              <a:t>jbooth@doe.k12.ga.us</a:t>
            </a:r>
            <a:r>
              <a:rPr lang="en-US" sz="2800" b="1" dirty="0"/>
              <a:t> </a:t>
            </a:r>
            <a:r>
              <a:rPr lang="en-US" sz="2800" b="1" dirty="0">
                <a:solidFill>
                  <a:srgbClr val="2A5F9B"/>
                </a:solidFill>
              </a:rPr>
              <a:t>if you are unable to provide a link. </a:t>
            </a:r>
            <a:endParaRPr lang="en-US" sz="2800" b="1" dirty="0"/>
          </a:p>
          <a:p>
            <a:endParaRPr lang="en-US" sz="2800" b="1" dirty="0"/>
          </a:p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***PLEASE NOTE: </a:t>
            </a:r>
            <a:r>
              <a:rPr lang="en-US" sz="2800" b="1" dirty="0">
                <a:solidFill>
                  <a:srgbClr val="2A5F9B"/>
                </a:solidFill>
              </a:rPr>
              <a:t>Applications cannot be processed or approved until Superintendent and Designated Diploma Seal Coordinator signatures have been received. </a:t>
            </a:r>
            <a:endParaRPr lang="en-US" sz="2800" b="1" dirty="0">
              <a:solidFill>
                <a:srgbClr val="2A5F9B"/>
              </a:solidFill>
              <a:hlinkClick r:id="rId6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B237F8A-BAFD-6D4D-B6D2-81158E5E80B9}"/>
              </a:ext>
            </a:extLst>
          </p:cNvPr>
          <p:cNvSpPr txBox="1"/>
          <p:nvPr/>
        </p:nvSpPr>
        <p:spPr>
          <a:xfrm>
            <a:off x="2489200" y="964078"/>
            <a:ext cx="9702800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7200" b="1" dirty="0">
                <a:solidFill>
                  <a:srgbClr val="2A5F9B"/>
                </a:solidFill>
              </a:rPr>
              <a:t>Step #3:</a:t>
            </a:r>
          </a:p>
        </p:txBody>
      </p:sp>
    </p:spTree>
    <p:extLst>
      <p:ext uri="{BB962C8B-B14F-4D97-AF65-F5344CB8AC3E}">
        <p14:creationId xmlns:p14="http://schemas.microsoft.com/office/powerpoint/2010/main" val="1854138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0EB2C0C7-FD22-2D45-B35F-773ED4C6EF9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5695"/>
          <a:stretch/>
        </p:blipFill>
        <p:spPr>
          <a:xfrm rot="16200000" flipH="1">
            <a:off x="7562512" y="2228515"/>
            <a:ext cx="6858001" cy="240097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E00FD44-F50A-0B4E-AFF7-3132C370B178}"/>
              </a:ext>
            </a:extLst>
          </p:cNvPr>
          <p:cNvSpPr txBox="1"/>
          <p:nvPr/>
        </p:nvSpPr>
        <p:spPr>
          <a:xfrm>
            <a:off x="2583206" y="6581001"/>
            <a:ext cx="72135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>
                <a:solidFill>
                  <a:srgbClr val="2A5F9B"/>
                </a:solidFill>
              </a:rPr>
              <a:t>Richard Woods, Georgia’s School Superintendent | Georgia Department of Education | Educating Georgia’s Future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5AC1920-6F44-CA40-BB2C-567E6B89AB4B}"/>
              </a:ext>
            </a:extLst>
          </p:cNvPr>
          <p:cNvSpPr txBox="1"/>
          <p:nvPr/>
        </p:nvSpPr>
        <p:spPr>
          <a:xfrm>
            <a:off x="-260" y="-93070"/>
            <a:ext cx="970280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accent6">
                    <a:lumMod val="75000"/>
                  </a:schemeClr>
                </a:solidFill>
              </a:rPr>
              <a:t>FREQUENTLY ASKED QUESTIONS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F53BFFA-E3E0-8A49-A8BD-8DD039AFB8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824" b="97568" l="1802" r="98799">
                        <a14:foregroundMark x1="13517" y1="25999" x2="61261" y2="35258"/>
                        <a14:foregroundMark x1="61261" y1="35258" x2="88288" y2="47720"/>
                        <a14:foregroundMark x1="88288" y1="47720" x2="92192" y2="54103"/>
                        <a14:foregroundMark x1="92192" y1="53799" x2="87087" y2="33131"/>
                        <a14:foregroundMark x1="87087" y1="33131" x2="71772" y2="11550"/>
                        <a14:foregroundMark x1="71772" y1="11550" x2="27327" y2="12462"/>
                        <a14:foregroundMark x1="27327" y1="12462" x2="19219" y2="17325"/>
                        <a14:foregroundMark x1="19219" y1="17325" x2="16956" y2="20761"/>
                        <a14:foregroundMark x1="50312" y1="4933" x2="51192" y2="4487"/>
                        <a14:foregroundMark x1="22823" y1="18845" x2="50031" y2="5075"/>
                        <a14:foregroundMark x1="60163" y1="7581" x2="60360" y2="7599"/>
                        <a14:foregroundMark x1="50450" y1="6687" x2="60027" y2="7568"/>
                        <a14:foregroundMark x1="60360" y1="7599" x2="73574" y2="17325"/>
                        <a14:foregroundMark x1="73574" y1="17325" x2="81381" y2="27660"/>
                        <a14:foregroundMark x1="81381" y1="27660" x2="87087" y2="42553"/>
                        <a14:foregroundMark x1="87087" y1="42553" x2="81982" y2="64742"/>
                        <a14:foregroundMark x1="81982" y1="64742" x2="63363" y2="82371"/>
                        <a14:foregroundMark x1="63363" y1="82371" x2="54354" y2="87538"/>
                        <a14:foregroundMark x1="54354" y1="87538" x2="42643" y2="89362"/>
                        <a14:foregroundMark x1="46984" y1="93181" x2="56156" y2="92705"/>
                        <a14:foregroundMark x1="56156" y1="92705" x2="76276" y2="84195"/>
                        <a14:foregroundMark x1="76276" y1="84195" x2="84084" y2="77812"/>
                        <a14:foregroundMark x1="84084" y1="77812" x2="89790" y2="67173"/>
                        <a14:foregroundMark x1="93060" y1="49240" x2="93115" y2="48938"/>
                        <a14:foregroundMark x1="89790" y1="67173" x2="93060" y2="49240"/>
                        <a14:foregroundMark x1="92269" y1="44907" x2="78979" y2="18845"/>
                        <a14:foregroundMark x1="7021" y1="41864" x2="6987" y2="42060"/>
                        <a14:foregroundMark x1="9992" y1="64046" x2="10210" y2="64438"/>
                        <a14:foregroundMark x1="10210" y1="64438" x2="11411" y2="69301"/>
                        <a14:foregroundMark x1="39227" y1="91943" x2="42829" y2="92574"/>
                        <a14:foregroundMark x1="90390" y1="31003" x2="91683" y2="33433"/>
                        <a14:foregroundMark x1="96229" y1="48666" x2="96247" y2="49125"/>
                        <a14:foregroundMark x1="97747" y1="48632" x2="97836" y2="48992"/>
                        <a14:foregroundMark x1="97642" y1="48206" x2="97747" y2="48632"/>
                        <a14:foregroundMark x1="57102" y1="2196" x2="57548" y2="2170"/>
                        <a14:foregroundMark x1="22523" y1="11854" x2="27327" y2="8207"/>
                        <a14:foregroundMark x1="51754" y1="2479" x2="51952" y2="2432"/>
                        <a14:foregroundMark x1="51952" y1="2432" x2="53153" y2="2736"/>
                        <a14:foregroundMark x1="70871" y1="7599" x2="75375" y2="9726"/>
                        <a14:foregroundMark x1="24247" y1="89250" x2="29730" y2="91793"/>
                        <a14:foregroundMark x1="3303" y1="45593" x2="3604" y2="52888"/>
                        <a14:foregroundMark x1="45045" y1="3343" x2="49249" y2="2128"/>
                        <a14:foregroundMark x1="49550" y1="1824" x2="50751" y2="2128"/>
                        <a14:foregroundMark x1="50751" y1="1824" x2="48949" y2="1824"/>
                        <a14:foregroundMark x1="48348" y1="73860" x2="48348" y2="73860"/>
                        <a14:foregroundMark x1="48348" y1="73556" x2="49850" y2="73556"/>
                        <a14:foregroundMark x1="47147" y1="73556" x2="49249" y2="73860"/>
                        <a14:foregroundMark x1="47447" y1="96960" x2="51051" y2="97264"/>
                        <a14:foregroundMark x1="22823" y1="87842" x2="26727" y2="90578"/>
                        <a14:backgroundMark x1="15916" y1="15805" x2="15916" y2="15805"/>
                        <a14:backgroundMark x1="14414" y1="17629" x2="18318" y2="12462"/>
                        <a14:backgroundMark x1="18318" y1="13678" x2="23902" y2="8764"/>
                        <a14:backgroundMark x1="28064" y1="6554" x2="38438" y2="2736"/>
                        <a14:backgroundMark x1="37538" y1="4255" x2="43806" y2="2987"/>
                        <a14:backgroundMark x1="13514" y1="18237" x2="6607" y2="26140"/>
                        <a14:backgroundMark x1="6607" y1="26140" x2="3303" y2="41033"/>
                        <a14:backgroundMark x1="2703" y1="41641" x2="2321" y2="45634"/>
                        <a14:backgroundMark x1="2312" y1="52942" x2="5105" y2="63222"/>
                        <a14:backgroundMark x1="4505" y1="62918" x2="6607" y2="72340"/>
                        <a14:backgroundMark x1="6607" y1="72340" x2="20420" y2="88146"/>
                        <a14:backgroundMark x1="20420" y1="88146" x2="20721" y2="88146"/>
                        <a14:backgroundMark x1="29181" y1="92427" x2="36937" y2="96353"/>
                        <a14:backgroundMark x1="20721" y1="88146" x2="21901" y2="88743"/>
                        <a14:backgroundMark x1="36937" y1="96353" x2="39940" y2="96657"/>
                        <a14:backgroundMark x1="39940" y1="96657" x2="46832" y2="97888"/>
                        <a14:backgroundMark x1="50150" y1="98480" x2="66667" y2="97264"/>
                        <a14:backgroundMark x1="66667" y1="97264" x2="75375" y2="93921"/>
                        <a14:backgroundMark x1="75375" y1="93921" x2="81682" y2="86018"/>
                        <a14:backgroundMark x1="81081" y1="86930" x2="93694" y2="72948"/>
                        <a14:backgroundMark x1="93694" y1="72948" x2="97898" y2="62614"/>
                        <a14:backgroundMark x1="96697" y1="63222" x2="98799" y2="47112"/>
                        <a14:backgroundMark x1="98498" y1="48936" x2="99099" y2="56231"/>
                        <a14:backgroundMark x1="99099" y1="49240" x2="99099" y2="49240"/>
                        <a14:backgroundMark x1="98498" y1="48024" x2="97898" y2="37690"/>
                        <a14:backgroundMark x1="97898" y1="37690" x2="94294" y2="28267"/>
                        <a14:backgroundMark x1="94294" y1="32523" x2="98498" y2="44377"/>
                        <a14:backgroundMark x1="96697" y1="43465" x2="98198" y2="48024"/>
                        <a14:backgroundMark x1="97598" y1="49240" x2="97598" y2="49240"/>
                        <a14:backgroundMark x1="97598" y1="48632" x2="97598" y2="48632"/>
                        <a14:backgroundMark x1="94294" y1="31003" x2="90390" y2="21884"/>
                        <a14:backgroundMark x1="90390" y1="21884" x2="81081" y2="12462"/>
                        <a14:backgroundMark x1="78378" y1="11246" x2="75774" y2="9269"/>
                        <a14:backgroundMark x1="68168" y1="5167" x2="57658" y2="1824"/>
                        <a14:backgroundMark x1="53241" y1="84" x2="53754" y2="0"/>
                        <a14:backgroundMark x1="44444" y1="1520" x2="44627" y2="1490"/>
                        <a14:backgroundMark x1="54868" y1="434" x2="57658" y2="1520"/>
                        <a14:backgroundMark x1="56456" y1="2736" x2="56456" y2="2736"/>
                        <a14:backgroundMark x1="58258" y1="3040" x2="57658" y2="2432"/>
                        <a14:backgroundMark x1="57357" y1="2432" x2="56757" y2="2736"/>
                        <a14:backgroundMark x1="51794" y1="727" x2="52853" y2="608"/>
                        <a14:backgroundMark x1="44745" y1="1520" x2="46101" y2="1367"/>
                        <a14:backgroundMark x1="22222" y1="88146" x2="22364" y2="88290"/>
                      </a14:backgroundRemoval>
                    </a14:imgEffect>
                  </a14:imgLayer>
                </a14:imgProps>
              </a:ext>
            </a:extLst>
          </a:blip>
          <a:srcRect l="101" r="101"/>
          <a:stretch/>
        </p:blipFill>
        <p:spPr>
          <a:xfrm>
            <a:off x="9781095" y="2241217"/>
            <a:ext cx="2400975" cy="2375568"/>
          </a:xfrm>
          <a:prstGeom prst="ellipse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6779B8F-8490-B14C-9325-930247BE51F7}"/>
              </a:ext>
            </a:extLst>
          </p:cNvPr>
          <p:cNvSpPr/>
          <p:nvPr/>
        </p:nvSpPr>
        <p:spPr>
          <a:xfrm>
            <a:off x="-42989" y="676434"/>
            <a:ext cx="9745530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2A5F9B"/>
                </a:solidFill>
              </a:rPr>
              <a:t>QUESTION: </a:t>
            </a:r>
            <a:r>
              <a:rPr lang="en-US" sz="2000" dirty="0">
                <a:solidFill>
                  <a:srgbClr val="2A5F9B"/>
                </a:solidFill>
              </a:rPr>
              <a:t>When is the online application due? </a:t>
            </a:r>
            <a:endParaRPr lang="en-US" sz="3200" dirty="0">
              <a:solidFill>
                <a:srgbClr val="2A5F9B"/>
              </a:solidFill>
            </a:endParaRPr>
          </a:p>
          <a:p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ANSWER: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Each month submitted applications will be reviewed for approval. However,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no forms will </a:t>
            </a:r>
          </a:p>
          <a:p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	       be accepted after February 15th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for district-wide seal approval in order to provide 	   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                        students with adequate time to complete both their arts-related community service and 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	       capstone project requirements before the end of the school year.  Districts who 		       previously had their applications accepted/approved do not need to resubmit each 		       school year.</a:t>
            </a:r>
          </a:p>
          <a:p>
            <a:pPr lvl="0"/>
            <a:endParaRPr lang="en-US" sz="1400" b="1" dirty="0">
              <a:solidFill>
                <a:srgbClr val="2A5F9B"/>
              </a:solidFill>
            </a:endParaRPr>
          </a:p>
          <a:p>
            <a:pPr lvl="0"/>
            <a:r>
              <a:rPr lang="en-US" sz="2400" b="1" dirty="0">
                <a:solidFill>
                  <a:srgbClr val="2A5F9B"/>
                </a:solidFill>
              </a:rPr>
              <a:t>QUESTION: </a:t>
            </a:r>
            <a:r>
              <a:rPr lang="en-US" sz="2000" dirty="0">
                <a:solidFill>
                  <a:srgbClr val="2A5F9B"/>
                </a:solidFill>
              </a:rPr>
              <a:t>How will I know that my application has been approved?</a:t>
            </a:r>
            <a:endParaRPr lang="en-US" sz="3200" dirty="0">
              <a:solidFill>
                <a:srgbClr val="2A5F9B"/>
              </a:solidFill>
            </a:endParaRPr>
          </a:p>
          <a:p>
            <a:pPr lvl="0"/>
            <a:r>
              <a:rPr lang="en-US" sz="2400" b="1" dirty="0">
                <a:solidFill>
                  <a:srgbClr val="70AD47">
                    <a:lumMod val="75000"/>
                  </a:srgbClr>
                </a:solidFill>
              </a:rPr>
              <a:t>ANSWER: </a:t>
            </a:r>
            <a:r>
              <a:rPr lang="en-US" sz="2000" dirty="0">
                <a:solidFill>
                  <a:srgbClr val="70AD47">
                    <a:lumMod val="75000"/>
                  </a:srgbClr>
                </a:solidFill>
              </a:rPr>
              <a:t>Applications will be approved on a monthly basis. You will receive an official </a:t>
            </a:r>
          </a:p>
          <a:p>
            <a:pPr lvl="0"/>
            <a:r>
              <a:rPr lang="en-US" sz="2000" dirty="0">
                <a:solidFill>
                  <a:srgbClr val="70AD47">
                    <a:lumMod val="75000"/>
                  </a:srgbClr>
                </a:solidFill>
              </a:rPr>
              <a:t>	      notification of  application approval within </a:t>
            </a:r>
            <a:r>
              <a:rPr lang="en-US" sz="2000" b="1" dirty="0">
                <a:solidFill>
                  <a:srgbClr val="70AD47">
                    <a:lumMod val="75000"/>
                  </a:srgbClr>
                </a:solidFill>
              </a:rPr>
              <a:t>one month </a:t>
            </a:r>
            <a:r>
              <a:rPr lang="en-US" sz="2000" dirty="0">
                <a:solidFill>
                  <a:srgbClr val="70AD47">
                    <a:lumMod val="75000"/>
                  </a:srgbClr>
                </a:solidFill>
              </a:rPr>
              <a:t>of submitting your </a:t>
            </a:r>
          </a:p>
          <a:p>
            <a:r>
              <a:rPr lang="en-US" sz="2000" dirty="0">
                <a:solidFill>
                  <a:srgbClr val="70AD47">
                    <a:lumMod val="75000"/>
                  </a:srgbClr>
                </a:solidFill>
              </a:rPr>
              <a:t>	      application from Fine Arts Program Manager, Jessica Booth, at      	  	  	      </a:t>
            </a:r>
            <a:r>
              <a:rPr lang="en-US" sz="2000" dirty="0">
                <a:solidFill>
                  <a:srgbClr val="70AD47">
                    <a:lumMod val="75000"/>
                  </a:srgbClr>
                </a:solidFill>
                <a:hlinkClick r:id="rId5"/>
              </a:rPr>
              <a:t>jbooth@doe.k12.ga.us</a:t>
            </a:r>
            <a:r>
              <a:rPr lang="en-US" sz="2000" dirty="0">
                <a:solidFill>
                  <a:srgbClr val="70AD47">
                    <a:lumMod val="75000"/>
                  </a:srgbClr>
                </a:solidFill>
              </a:rPr>
              <a:t>.</a:t>
            </a:r>
          </a:p>
          <a:p>
            <a:pPr lvl="0"/>
            <a:endParaRPr lang="en-US" sz="1400" b="1" dirty="0">
              <a:solidFill>
                <a:schemeClr val="accent6">
                  <a:lumMod val="75000"/>
                </a:schemeClr>
              </a:solidFill>
            </a:endParaRPr>
          </a:p>
          <a:p>
            <a:pPr lvl="0"/>
            <a:r>
              <a:rPr lang="en-US" sz="2400" b="1" dirty="0">
                <a:solidFill>
                  <a:srgbClr val="2A5F9B"/>
                </a:solidFill>
              </a:rPr>
              <a:t>QUESTION: </a:t>
            </a:r>
            <a:r>
              <a:rPr lang="en-US" sz="2000" dirty="0">
                <a:solidFill>
                  <a:srgbClr val="2A5F9B"/>
                </a:solidFill>
              </a:rPr>
              <a:t>How and when will I receive the diploma seals? </a:t>
            </a:r>
            <a:endParaRPr lang="en-US" sz="3200" dirty="0">
              <a:solidFill>
                <a:srgbClr val="2A5F9B"/>
              </a:solidFill>
            </a:endParaRPr>
          </a:p>
          <a:p>
            <a:pPr lvl="0"/>
            <a:r>
              <a:rPr lang="en-US" sz="2400" b="1" dirty="0">
                <a:solidFill>
                  <a:srgbClr val="70AD47">
                    <a:lumMod val="75000"/>
                  </a:srgbClr>
                </a:solidFill>
              </a:rPr>
              <a:t>ANSWER: </a:t>
            </a:r>
            <a:r>
              <a:rPr lang="en-US" sz="2000" dirty="0">
                <a:solidFill>
                  <a:srgbClr val="70AD47">
                    <a:lumMod val="75000"/>
                  </a:srgbClr>
                </a:solidFill>
              </a:rPr>
              <a:t>Districts are responsible for submitting qualifying seniors to the Fine Arts </a:t>
            </a:r>
          </a:p>
          <a:p>
            <a:pPr lvl="0"/>
            <a:r>
              <a:rPr lang="en-US" sz="2000" dirty="0">
                <a:solidFill>
                  <a:srgbClr val="70AD47">
                    <a:lumMod val="75000"/>
                  </a:srgbClr>
                </a:solidFill>
              </a:rPr>
              <a:t>	      Program Manager, Jessica Booth, at </a:t>
            </a:r>
            <a:r>
              <a:rPr lang="en-US" sz="2000" dirty="0">
                <a:solidFill>
                  <a:srgbClr val="70AD47">
                    <a:lumMod val="75000"/>
                  </a:srgbClr>
                </a:solidFill>
                <a:hlinkClick r:id="rId5"/>
              </a:rPr>
              <a:t>jbooth@doe.k12.ga.us</a:t>
            </a:r>
            <a:r>
              <a:rPr lang="en-US" sz="2000" dirty="0">
                <a:solidFill>
                  <a:srgbClr val="70AD47">
                    <a:lumMod val="75000"/>
                  </a:srgbClr>
                </a:solidFill>
              </a:rPr>
              <a:t> by </a:t>
            </a:r>
            <a:r>
              <a:rPr lang="en-US" sz="2000" b="1" dirty="0">
                <a:solidFill>
                  <a:srgbClr val="70AD47">
                    <a:lumMod val="75000"/>
                  </a:srgbClr>
                </a:solidFill>
              </a:rPr>
              <a:t>April 15</a:t>
            </a:r>
            <a:r>
              <a:rPr lang="en-US" sz="2000" b="1" baseline="30000" dirty="0">
                <a:solidFill>
                  <a:srgbClr val="70AD47">
                    <a:lumMod val="75000"/>
                  </a:srgbClr>
                </a:solidFill>
              </a:rPr>
              <a:t>th</a:t>
            </a:r>
            <a:r>
              <a:rPr lang="en-US" sz="2000" b="1" dirty="0">
                <a:solidFill>
                  <a:srgbClr val="70AD47">
                    <a:lumMod val="75000"/>
                  </a:srgbClr>
                </a:solidFill>
              </a:rPr>
              <a:t>. </a:t>
            </a:r>
            <a:r>
              <a:rPr lang="en-US" sz="2000" dirty="0">
                <a:solidFill>
                  <a:srgbClr val="70AD47">
                    <a:lumMod val="75000"/>
                  </a:srgbClr>
                </a:solidFill>
              </a:rPr>
              <a:t>Once </a:t>
            </a:r>
          </a:p>
          <a:p>
            <a:pPr lvl="0"/>
            <a:r>
              <a:rPr lang="en-US" sz="2000" dirty="0">
                <a:solidFill>
                  <a:srgbClr val="70AD47">
                    <a:lumMod val="75000"/>
                  </a:srgbClr>
                </a:solidFill>
              </a:rPr>
              <a:t>	      we have received your list of qualifying seniors, diploma seals will be distributed </a:t>
            </a:r>
          </a:p>
          <a:p>
            <a:pPr lvl="0"/>
            <a:r>
              <a:rPr lang="en-US" sz="2000" dirty="0">
                <a:solidFill>
                  <a:srgbClr val="70AD47">
                    <a:lumMod val="75000"/>
                  </a:srgbClr>
                </a:solidFill>
              </a:rPr>
              <a:t>	      to districts via USPS the first week of May. </a:t>
            </a:r>
            <a:endParaRPr lang="en-US" sz="3200" b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sz="800" b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sz="1200" b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sz="800" b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sz="8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417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0EB2C0C7-FD22-2D45-B35F-773ED4C6EF9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5695"/>
          <a:stretch/>
        </p:blipFill>
        <p:spPr>
          <a:xfrm rot="16200000" flipH="1">
            <a:off x="7518399" y="2184401"/>
            <a:ext cx="6858001" cy="24892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E00FD44-F50A-0B4E-AFF7-3132C370B178}"/>
              </a:ext>
            </a:extLst>
          </p:cNvPr>
          <p:cNvSpPr txBox="1"/>
          <p:nvPr/>
        </p:nvSpPr>
        <p:spPr>
          <a:xfrm>
            <a:off x="-3" y="6580064"/>
            <a:ext cx="72135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>
                <a:solidFill>
                  <a:srgbClr val="2A5F9B"/>
                </a:solidFill>
              </a:rPr>
              <a:t>Richard Woods, Georgia’s School Superintendent | Georgia Department of Education | Educating Georgia’s Future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F53BFFA-E3E0-8A49-A8BD-8DD039AFB8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824" b="97568" l="1802" r="98799">
                        <a14:foregroundMark x1="13517" y1="25999" x2="61261" y2="35258"/>
                        <a14:foregroundMark x1="61261" y1="35258" x2="88288" y2="47720"/>
                        <a14:foregroundMark x1="88288" y1="47720" x2="92192" y2="54103"/>
                        <a14:foregroundMark x1="92192" y1="53799" x2="87087" y2="33131"/>
                        <a14:foregroundMark x1="87087" y1="33131" x2="71772" y2="11550"/>
                        <a14:foregroundMark x1="71772" y1="11550" x2="27327" y2="12462"/>
                        <a14:foregroundMark x1="27327" y1="12462" x2="19219" y2="17325"/>
                        <a14:foregroundMark x1="19219" y1="17325" x2="16956" y2="20761"/>
                        <a14:foregroundMark x1="50312" y1="4933" x2="51192" y2="4487"/>
                        <a14:foregroundMark x1="22823" y1="18845" x2="50031" y2="5075"/>
                        <a14:foregroundMark x1="60163" y1="7581" x2="60360" y2="7599"/>
                        <a14:foregroundMark x1="50450" y1="6687" x2="60027" y2="7568"/>
                        <a14:foregroundMark x1="60360" y1="7599" x2="73574" y2="17325"/>
                        <a14:foregroundMark x1="73574" y1="17325" x2="81381" y2="27660"/>
                        <a14:foregroundMark x1="81381" y1="27660" x2="87087" y2="42553"/>
                        <a14:foregroundMark x1="87087" y1="42553" x2="81982" y2="64742"/>
                        <a14:foregroundMark x1="81982" y1="64742" x2="63363" y2="82371"/>
                        <a14:foregroundMark x1="63363" y1="82371" x2="54354" y2="87538"/>
                        <a14:foregroundMark x1="54354" y1="87538" x2="42643" y2="89362"/>
                        <a14:foregroundMark x1="46984" y1="93181" x2="56156" y2="92705"/>
                        <a14:foregroundMark x1="56156" y1="92705" x2="76276" y2="84195"/>
                        <a14:foregroundMark x1="76276" y1="84195" x2="84084" y2="77812"/>
                        <a14:foregroundMark x1="84084" y1="77812" x2="89790" y2="67173"/>
                        <a14:foregroundMark x1="93060" y1="49240" x2="93115" y2="48938"/>
                        <a14:foregroundMark x1="89790" y1="67173" x2="93060" y2="49240"/>
                        <a14:foregroundMark x1="92269" y1="44907" x2="78979" y2="18845"/>
                        <a14:foregroundMark x1="7021" y1="41864" x2="6987" y2="42060"/>
                        <a14:foregroundMark x1="9992" y1="64046" x2="10210" y2="64438"/>
                        <a14:foregroundMark x1="10210" y1="64438" x2="11411" y2="69301"/>
                        <a14:foregroundMark x1="39227" y1="91943" x2="42829" y2="92574"/>
                        <a14:foregroundMark x1="90390" y1="31003" x2="91683" y2="33433"/>
                        <a14:foregroundMark x1="96229" y1="48666" x2="96247" y2="49125"/>
                        <a14:foregroundMark x1="97747" y1="48632" x2="97836" y2="48992"/>
                        <a14:foregroundMark x1="97642" y1="48206" x2="97747" y2="48632"/>
                        <a14:foregroundMark x1="57102" y1="2196" x2="57548" y2="2170"/>
                        <a14:foregroundMark x1="22523" y1="11854" x2="27327" y2="8207"/>
                        <a14:foregroundMark x1="51754" y1="2479" x2="51952" y2="2432"/>
                        <a14:foregroundMark x1="51952" y1="2432" x2="53153" y2="2736"/>
                        <a14:foregroundMark x1="70871" y1="7599" x2="75375" y2="9726"/>
                        <a14:foregroundMark x1="24247" y1="89250" x2="29730" y2="91793"/>
                        <a14:foregroundMark x1="3303" y1="45593" x2="3604" y2="52888"/>
                        <a14:foregroundMark x1="45045" y1="3343" x2="49249" y2="2128"/>
                        <a14:foregroundMark x1="49550" y1="1824" x2="50751" y2="2128"/>
                        <a14:foregroundMark x1="50751" y1="1824" x2="48949" y2="1824"/>
                        <a14:foregroundMark x1="48348" y1="73860" x2="48348" y2="73860"/>
                        <a14:foregroundMark x1="48348" y1="73556" x2="49850" y2="73556"/>
                        <a14:foregroundMark x1="47147" y1="73556" x2="49249" y2="73860"/>
                        <a14:foregroundMark x1="47447" y1="96960" x2="51051" y2="97264"/>
                        <a14:foregroundMark x1="22823" y1="87842" x2="26727" y2="90578"/>
                        <a14:backgroundMark x1="15916" y1="15805" x2="15916" y2="15805"/>
                        <a14:backgroundMark x1="14414" y1="17629" x2="18318" y2="12462"/>
                        <a14:backgroundMark x1="18318" y1="13678" x2="23902" y2="8764"/>
                        <a14:backgroundMark x1="28064" y1="6554" x2="38438" y2="2736"/>
                        <a14:backgroundMark x1="37538" y1="4255" x2="43806" y2="2987"/>
                        <a14:backgroundMark x1="13514" y1="18237" x2="6607" y2="26140"/>
                        <a14:backgroundMark x1="6607" y1="26140" x2="3303" y2="41033"/>
                        <a14:backgroundMark x1="2703" y1="41641" x2="2321" y2="45634"/>
                        <a14:backgroundMark x1="2312" y1="52942" x2="5105" y2="63222"/>
                        <a14:backgroundMark x1="4505" y1="62918" x2="6607" y2="72340"/>
                        <a14:backgroundMark x1="6607" y1="72340" x2="20420" y2="88146"/>
                        <a14:backgroundMark x1="20420" y1="88146" x2="20721" y2="88146"/>
                        <a14:backgroundMark x1="29181" y1="92427" x2="36937" y2="96353"/>
                        <a14:backgroundMark x1="20721" y1="88146" x2="21901" y2="88743"/>
                        <a14:backgroundMark x1="36937" y1="96353" x2="39940" y2="96657"/>
                        <a14:backgroundMark x1="39940" y1="96657" x2="46832" y2="97888"/>
                        <a14:backgroundMark x1="50150" y1="98480" x2="66667" y2="97264"/>
                        <a14:backgroundMark x1="66667" y1="97264" x2="75375" y2="93921"/>
                        <a14:backgroundMark x1="75375" y1="93921" x2="81682" y2="86018"/>
                        <a14:backgroundMark x1="81081" y1="86930" x2="93694" y2="72948"/>
                        <a14:backgroundMark x1="93694" y1="72948" x2="97898" y2="62614"/>
                        <a14:backgroundMark x1="96697" y1="63222" x2="98799" y2="47112"/>
                        <a14:backgroundMark x1="98498" y1="48936" x2="99099" y2="56231"/>
                        <a14:backgroundMark x1="99099" y1="49240" x2="99099" y2="49240"/>
                        <a14:backgroundMark x1="98498" y1="48024" x2="97898" y2="37690"/>
                        <a14:backgroundMark x1="97898" y1="37690" x2="94294" y2="28267"/>
                        <a14:backgroundMark x1="94294" y1="32523" x2="98498" y2="44377"/>
                        <a14:backgroundMark x1="96697" y1="43465" x2="98198" y2="48024"/>
                        <a14:backgroundMark x1="97598" y1="49240" x2="97598" y2="49240"/>
                        <a14:backgroundMark x1="97598" y1="48632" x2="97598" y2="48632"/>
                        <a14:backgroundMark x1="94294" y1="31003" x2="90390" y2="21884"/>
                        <a14:backgroundMark x1="90390" y1="21884" x2="81081" y2="12462"/>
                        <a14:backgroundMark x1="78378" y1="11246" x2="75774" y2="9269"/>
                        <a14:backgroundMark x1="68168" y1="5167" x2="57658" y2="1824"/>
                        <a14:backgroundMark x1="53241" y1="84" x2="53754" y2="0"/>
                        <a14:backgroundMark x1="44444" y1="1520" x2="44627" y2="1490"/>
                        <a14:backgroundMark x1="54868" y1="434" x2="57658" y2="1520"/>
                        <a14:backgroundMark x1="56456" y1="2736" x2="56456" y2="2736"/>
                        <a14:backgroundMark x1="58258" y1="3040" x2="57658" y2="2432"/>
                        <a14:backgroundMark x1="57357" y1="2432" x2="56757" y2="2736"/>
                        <a14:backgroundMark x1="51794" y1="727" x2="52853" y2="608"/>
                        <a14:backgroundMark x1="44745" y1="1520" x2="46101" y2="1367"/>
                        <a14:backgroundMark x1="22222" y1="88146" x2="22364" y2="88290"/>
                      </a14:backgroundRemoval>
                    </a14:imgEffect>
                  </a14:imgLayer>
                </a14:imgProps>
              </a:ext>
            </a:extLst>
          </a:blip>
          <a:srcRect l="101" r="101"/>
          <a:stretch/>
        </p:blipFill>
        <p:spPr>
          <a:xfrm>
            <a:off x="9746911" y="2241217"/>
            <a:ext cx="2400975" cy="2375568"/>
          </a:xfrm>
          <a:prstGeom prst="ellipse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6779B8F-8490-B14C-9325-930247BE51F7}"/>
              </a:ext>
            </a:extLst>
          </p:cNvPr>
          <p:cNvSpPr/>
          <p:nvPr/>
        </p:nvSpPr>
        <p:spPr>
          <a:xfrm>
            <a:off x="-3" y="539706"/>
            <a:ext cx="9746913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2A5F9B"/>
                </a:solidFill>
              </a:rPr>
              <a:t>QUESTION: </a:t>
            </a:r>
            <a:r>
              <a:rPr lang="en-US" sz="2000" dirty="0">
                <a:solidFill>
                  <a:srgbClr val="2A5F9B"/>
                </a:solidFill>
              </a:rPr>
              <a:t>Do all the Fine Arts courses have to be in the same Fine Arts Content Area to </a:t>
            </a:r>
          </a:p>
          <a:p>
            <a:r>
              <a:rPr lang="en-US" sz="2000" dirty="0">
                <a:solidFill>
                  <a:srgbClr val="2A5F9B"/>
                </a:solidFill>
              </a:rPr>
              <a:t>	          count as a Fine Arts Pathway? </a:t>
            </a:r>
            <a:endParaRPr lang="en-US" sz="3200" dirty="0">
              <a:solidFill>
                <a:srgbClr val="2A5F9B"/>
              </a:solidFill>
            </a:endParaRPr>
          </a:p>
          <a:p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ANSWER: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Three courses need to be in the same Arts content area (such as 3 Music 	  	      courses). The fourth required Fine Arts class can be in the same fine arts subject </a:t>
            </a:r>
          </a:p>
          <a:p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	      area or in another one (such as 3 Visual Art courses, and 1 Theatre course).</a:t>
            </a:r>
          </a:p>
          <a:p>
            <a:pPr lvl="0"/>
            <a:endParaRPr lang="en-US" sz="800" b="1" dirty="0">
              <a:solidFill>
                <a:srgbClr val="2A5F9B"/>
              </a:solidFill>
            </a:endParaRPr>
          </a:p>
          <a:p>
            <a:pPr lvl="0"/>
            <a:r>
              <a:rPr lang="en-US" sz="2400" b="1" dirty="0">
                <a:solidFill>
                  <a:srgbClr val="2A5F9B"/>
                </a:solidFill>
              </a:rPr>
              <a:t>QUESTION: </a:t>
            </a:r>
            <a:r>
              <a:rPr lang="en-US" sz="2000" dirty="0">
                <a:solidFill>
                  <a:srgbClr val="2A5F9B"/>
                </a:solidFill>
              </a:rPr>
              <a:t>Are the 20 Arts-related community service hours required for the 2021-2022 	          school year? </a:t>
            </a:r>
            <a:endParaRPr lang="en-US" sz="3200" dirty="0">
              <a:solidFill>
                <a:srgbClr val="2A5F9B"/>
              </a:solidFill>
            </a:endParaRPr>
          </a:p>
          <a:p>
            <a:pPr lvl="0"/>
            <a:r>
              <a:rPr lang="en-US" sz="2400" b="1" dirty="0">
                <a:solidFill>
                  <a:srgbClr val="70AD47">
                    <a:lumMod val="75000"/>
                  </a:srgbClr>
                </a:solidFill>
              </a:rPr>
              <a:t>ANSWER: </a:t>
            </a:r>
            <a:r>
              <a:rPr lang="en-US" sz="2000" dirty="0">
                <a:solidFill>
                  <a:srgbClr val="70AD47">
                    <a:lumMod val="75000"/>
                  </a:srgbClr>
                </a:solidFill>
              </a:rPr>
              <a:t>Yes. These were previously waved due to COVID-19 restrictions and safety </a:t>
            </a:r>
          </a:p>
          <a:p>
            <a:pPr lvl="0"/>
            <a:r>
              <a:rPr lang="en-US" sz="2000" dirty="0">
                <a:solidFill>
                  <a:srgbClr val="70AD47">
                    <a:lumMod val="75000"/>
                  </a:srgbClr>
                </a:solidFill>
              </a:rPr>
              <a:t>	      precautions for the 2020-2021 school year. </a:t>
            </a:r>
            <a:endParaRPr lang="en-US" sz="2000" b="1" dirty="0">
              <a:solidFill>
                <a:srgbClr val="70AD47">
                  <a:lumMod val="75000"/>
                </a:srgbClr>
              </a:solidFill>
            </a:endParaRPr>
          </a:p>
          <a:p>
            <a:pPr lvl="0"/>
            <a:endParaRPr lang="en-US" sz="800" b="1" dirty="0">
              <a:solidFill>
                <a:srgbClr val="2A5F9B"/>
              </a:solidFill>
            </a:endParaRPr>
          </a:p>
          <a:p>
            <a:pPr lvl="0"/>
            <a:r>
              <a:rPr lang="en-US" sz="2400" b="1" dirty="0">
                <a:solidFill>
                  <a:srgbClr val="2A5F9B"/>
                </a:solidFill>
              </a:rPr>
              <a:t>QUESTION: </a:t>
            </a:r>
            <a:r>
              <a:rPr lang="en-US" sz="2000" dirty="0">
                <a:solidFill>
                  <a:srgbClr val="2A5F9B"/>
                </a:solidFill>
              </a:rPr>
              <a:t>How do I update the Fine Arts Diploma Seal Coordinator Contact Information? </a:t>
            </a:r>
            <a:endParaRPr lang="en-US" sz="3200" dirty="0">
              <a:solidFill>
                <a:srgbClr val="2A5F9B"/>
              </a:solidFill>
            </a:endParaRPr>
          </a:p>
          <a:p>
            <a:pPr lvl="0"/>
            <a:r>
              <a:rPr lang="en-US" sz="2400" b="1" dirty="0">
                <a:solidFill>
                  <a:srgbClr val="70AD47">
                    <a:lumMod val="75000"/>
                  </a:srgbClr>
                </a:solidFill>
              </a:rPr>
              <a:t>ANSWER: </a:t>
            </a:r>
            <a:r>
              <a:rPr lang="en-US" sz="2000" dirty="0">
                <a:solidFill>
                  <a:srgbClr val="70AD47">
                    <a:lumMod val="75000"/>
                  </a:srgbClr>
                </a:solidFill>
              </a:rPr>
              <a:t>Should you have any changes to contact information such as email addresses, 	      phone numbers or a change of mailing address, please contact the Fine Arts 	   </a:t>
            </a:r>
          </a:p>
          <a:p>
            <a:pPr lvl="0"/>
            <a:r>
              <a:rPr lang="en-US" sz="2000" dirty="0">
                <a:solidFill>
                  <a:srgbClr val="70AD47">
                    <a:lumMod val="75000"/>
                  </a:srgbClr>
                </a:solidFill>
              </a:rPr>
              <a:t>                      Program Manager, Jessica Booth, at </a:t>
            </a:r>
            <a:r>
              <a:rPr lang="en-US" sz="2000" dirty="0">
                <a:solidFill>
                  <a:srgbClr val="70AD47">
                    <a:lumMod val="75000"/>
                  </a:srgbClr>
                </a:solidFill>
                <a:hlinkClick r:id="rId5"/>
              </a:rPr>
              <a:t>jbooth@doe.k12.ga.us</a:t>
            </a:r>
            <a:r>
              <a:rPr lang="en-US" sz="2000" dirty="0">
                <a:solidFill>
                  <a:srgbClr val="70AD47">
                    <a:lumMod val="75000"/>
                  </a:srgbClr>
                </a:solidFill>
              </a:rPr>
              <a:t>.</a:t>
            </a:r>
            <a:endParaRPr lang="en-US" sz="3200" b="1" dirty="0">
              <a:solidFill>
                <a:schemeClr val="accent6">
                  <a:lumMod val="75000"/>
                </a:schemeClr>
              </a:solidFill>
            </a:endParaRPr>
          </a:p>
          <a:p>
            <a:pPr lvl="0"/>
            <a:endParaRPr lang="en-US" sz="800" b="1" dirty="0">
              <a:solidFill>
                <a:schemeClr val="accent6">
                  <a:lumMod val="75000"/>
                </a:schemeClr>
              </a:solidFill>
            </a:endParaRPr>
          </a:p>
          <a:p>
            <a:pPr lvl="0"/>
            <a:r>
              <a:rPr lang="en-US" sz="2400" b="1" dirty="0">
                <a:solidFill>
                  <a:srgbClr val="2A5F9B"/>
                </a:solidFill>
              </a:rPr>
              <a:t>QUESTION: </a:t>
            </a:r>
            <a:r>
              <a:rPr lang="en-US" sz="2000" dirty="0">
                <a:solidFill>
                  <a:srgbClr val="2A5F9B"/>
                </a:solidFill>
              </a:rPr>
              <a:t>Who do I contact if I have any additional questions regarding the Fine Arts </a:t>
            </a:r>
          </a:p>
          <a:p>
            <a:pPr lvl="0"/>
            <a:r>
              <a:rPr lang="en-US" sz="2000" dirty="0">
                <a:solidFill>
                  <a:srgbClr val="2A5F9B"/>
                </a:solidFill>
              </a:rPr>
              <a:t>	          Diploma Seal application process? </a:t>
            </a:r>
            <a:endParaRPr lang="en-US" sz="3200" dirty="0">
              <a:solidFill>
                <a:srgbClr val="2A5F9B"/>
              </a:solidFill>
            </a:endParaRPr>
          </a:p>
          <a:p>
            <a:pPr lvl="0"/>
            <a:r>
              <a:rPr lang="en-US" sz="2400" b="1" dirty="0">
                <a:solidFill>
                  <a:srgbClr val="70AD47">
                    <a:lumMod val="75000"/>
                  </a:srgbClr>
                </a:solidFill>
              </a:rPr>
              <a:t>ANSWER: </a:t>
            </a:r>
            <a:r>
              <a:rPr lang="en-US" sz="2000" dirty="0">
                <a:solidFill>
                  <a:srgbClr val="70AD47">
                    <a:lumMod val="75000"/>
                  </a:srgbClr>
                </a:solidFill>
              </a:rPr>
              <a:t>Should you have additional questions, feel free to contact the Fine Arts Program </a:t>
            </a:r>
          </a:p>
          <a:p>
            <a:pPr lvl="0"/>
            <a:r>
              <a:rPr lang="en-US" sz="2000" dirty="0">
                <a:solidFill>
                  <a:srgbClr val="70AD47">
                    <a:lumMod val="75000"/>
                  </a:srgbClr>
                </a:solidFill>
              </a:rPr>
              <a:t>	      Manager, Jessica Booth, at </a:t>
            </a:r>
            <a:r>
              <a:rPr lang="en-US" sz="2000" dirty="0">
                <a:solidFill>
                  <a:srgbClr val="70AD47">
                    <a:lumMod val="75000"/>
                  </a:srgbClr>
                </a:solidFill>
                <a:hlinkClick r:id="rId5"/>
              </a:rPr>
              <a:t>jbooth@doe.k12.ga.us</a:t>
            </a:r>
            <a:r>
              <a:rPr lang="en-US" sz="2000" dirty="0">
                <a:solidFill>
                  <a:srgbClr val="70AD47">
                    <a:lumMod val="75000"/>
                  </a:srgbClr>
                </a:solidFill>
              </a:rPr>
              <a:t>.</a:t>
            </a:r>
            <a:endParaRPr lang="en-US" sz="3200" b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sz="800" b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sz="800" b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sz="800" b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sz="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71A868-74C0-754E-9DD4-AE0C549C6881}"/>
              </a:ext>
            </a:extLst>
          </p:cNvPr>
          <p:cNvSpPr txBox="1"/>
          <p:nvPr/>
        </p:nvSpPr>
        <p:spPr>
          <a:xfrm>
            <a:off x="-260" y="-93070"/>
            <a:ext cx="970280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accent6">
                    <a:lumMod val="75000"/>
                  </a:schemeClr>
                </a:solidFill>
              </a:rPr>
              <a:t>FREQUENTLY ASKED QUESTIONS</a:t>
            </a:r>
          </a:p>
        </p:txBody>
      </p:sp>
    </p:spTree>
    <p:extLst>
      <p:ext uri="{BB962C8B-B14F-4D97-AF65-F5344CB8AC3E}">
        <p14:creationId xmlns:p14="http://schemas.microsoft.com/office/powerpoint/2010/main" val="2524176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C6FD80E8A23349905925784B78EAE7" ma:contentTypeVersion="6" ma:contentTypeDescription="Create a new document." ma:contentTypeScope="" ma:versionID="34ac45a21a8fb6a1be356f365e70c94c">
  <xsd:schema xmlns:xsd="http://www.w3.org/2001/XMLSchema" xmlns:xs="http://www.w3.org/2001/XMLSchema" xmlns:p="http://schemas.microsoft.com/office/2006/metadata/properties" xmlns:ns1="http://schemas.microsoft.com/sharepoint/v3" xmlns:ns2="1d496aed-39d0-4758-b3cf-4e4773287716" xmlns:ns3="6c247bae-e40d-40c7-91b3-26f1e466c40a" xmlns:ns4="f9e61c99-8b37-4962-a864-d7fde1b0d03b" targetNamespace="http://schemas.microsoft.com/office/2006/metadata/properties" ma:root="true" ma:fieldsID="6eb8911eb6eb54a97600fe54c2441029" ns1:_="" ns2:_="" ns3:_="" ns4:_="">
    <xsd:import namespace="http://schemas.microsoft.com/sharepoint/v3"/>
    <xsd:import namespace="1d496aed-39d0-4758-b3cf-4e4773287716"/>
    <xsd:import namespace="6c247bae-e40d-40c7-91b3-26f1e466c40a"/>
    <xsd:import namespace="f9e61c99-8b37-4962-a864-d7fde1b0d03b"/>
    <xsd:element name="properties">
      <xsd:complexType>
        <xsd:sequence>
          <xsd:element name="documentManagement">
            <xsd:complexType>
              <xsd:all>
                <xsd:element ref="ns2:TaxCatchAll" minOccurs="0"/>
                <xsd:element ref="ns2:TaxCatchAllLabel" minOccurs="0"/>
                <xsd:element ref="ns1:PublishingStartDate" minOccurs="0"/>
                <xsd:element ref="ns1:PublishingExpirationDate" minOccurs="0"/>
                <xsd:element ref="ns3:Page" minOccurs="0"/>
                <xsd:element ref="ns3:Page_x0020_SubHeader" minOccurs="0"/>
                <xsd:element ref="ns3:Document_x0020_Type" minOccurs="0"/>
                <xsd:element ref="ns3:Year" minOccurs="0"/>
                <xsd:element ref="ns3:Program_x0020_Type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0" nillable="true" ma:displayName="Scheduling Start Date" ma:internalName="PublishingStartDate">
      <xsd:simpleType>
        <xsd:restriction base="dms:Unknown"/>
      </xsd:simpleType>
    </xsd:element>
    <xsd:element name="PublishingExpirationDate" ma:index="11" nillable="true" ma:displayName="Scheduling End Dat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496aed-39d0-4758-b3cf-4e4773287716" elementFormDefault="qualified">
    <xsd:import namespace="http://schemas.microsoft.com/office/2006/documentManagement/types"/>
    <xsd:import namespace="http://schemas.microsoft.com/office/infopath/2007/PartnerControls"/>
    <xsd:element name="TaxCatchAll" ma:index="8" nillable="true" ma:displayName="Taxonomy Catch All Column" ma:description="" ma:hidden="true" ma:list="{c9dd594f-b3c3-485c-979e-10fa5fdd8c85}" ma:internalName="TaxCatchAll" ma:showField="CatchAllData" ma:web="f9e61c99-8b37-4962-a864-d7fde1b0d03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9" nillable="true" ma:displayName="Taxonomy Catch All Column1" ma:description="" ma:hidden="true" ma:list="{c9dd594f-b3c3-485c-979e-10fa5fdd8c85}" ma:internalName="TaxCatchAllLabel" ma:readOnly="true" ma:showField="CatchAllDataLabel" ma:web="f9e61c99-8b37-4962-a864-d7fde1b0d03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247bae-e40d-40c7-91b3-26f1e466c40a" elementFormDefault="qualified">
    <xsd:import namespace="http://schemas.microsoft.com/office/2006/documentManagement/types"/>
    <xsd:import namespace="http://schemas.microsoft.com/office/infopath/2007/PartnerControls"/>
    <xsd:element name="Page" ma:index="12" nillable="true" ma:displayName="Page" ma:list="{c0c5bce6-76c0-431d-84b3-50ca3e3d0c94}" ma:internalName="Page0" ma:web="b1898e29-fee5-4c33-85ce-dc384e63ddeb">
      <xsd:simpleType>
        <xsd:restriction base="dms:Lookup"/>
      </xsd:simpleType>
    </xsd:element>
    <xsd:element name="Page_x0020_SubHeader" ma:index="13" nillable="true" ma:displayName="Page SubHeader" ma:internalName="Page_x0020_SubHeader0">
      <xsd:simpleType>
        <xsd:restriction base="dms:Text"/>
      </xsd:simpleType>
    </xsd:element>
    <xsd:element name="Document_x0020_Type" ma:index="14" nillable="true" ma:displayName="Document Type" ma:default="Accountability" ma:format="Dropdown" ma:internalName="Document_x0020_Type">
      <xsd:simpleType>
        <xsd:restriction base="dms:Choice">
          <xsd:enumeration value="Accountability"/>
          <xsd:enumeration value="Assessments"/>
          <xsd:enumeration value="Counseling"/>
          <xsd:enumeration value="Curriculum"/>
          <xsd:enumeration value="Dual Enrollment"/>
          <xsd:enumeration value="Local Plan"/>
          <xsd:enumeration value="Program of Study"/>
        </xsd:restriction>
      </xsd:simpleType>
    </xsd:element>
    <xsd:element name="Year" ma:index="15" nillable="true" ma:displayName="Year" ma:default="2012" ma:format="Dropdown" ma:internalName="Year">
      <xsd:simpleType>
        <xsd:restriction base="dms:Choice">
          <xsd:enumeration value="2012"/>
          <xsd:enumeration value="2013"/>
          <xsd:enumeration value="2014"/>
          <xsd:enumeration value="2015"/>
          <xsd:enumeration value="2016"/>
          <xsd:enumeration value="2017"/>
          <xsd:enumeration value="2018"/>
          <xsd:enumeration value="2019"/>
          <xsd:enumeration value="2020"/>
          <xsd:enumeration value="2021"/>
          <xsd:enumeration value="2022"/>
          <xsd:enumeration value="2023"/>
          <xsd:enumeration value="2024"/>
          <xsd:enumeration value="2025"/>
        </xsd:restriction>
      </xsd:simpleType>
    </xsd:element>
    <xsd:element name="Program_x0020_Type" ma:index="16" nillable="true" ma:displayName="Program Type" ma:default="Program Concentration" ma:internalName="Program_x0020_Typ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Program Concentration"/>
                    <xsd:enumeration value="Career Clusters"/>
                  </xsd:restriction>
                </xsd:simple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e61c99-8b37-4962-a864-d7fde1b0d03b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6c247bae-e40d-40c7-91b3-26f1e466c40a">2012</Year>
    <Program_x0020_Type xmlns="6c247bae-e40d-40c7-91b3-26f1e466c40a">
      <Value>Program Concentration</Value>
    </Program_x0020_Type>
    <TaxCatchAll xmlns="1d496aed-39d0-4758-b3cf-4e4773287716"/>
    <Document_x0020_Type xmlns="6c247bae-e40d-40c7-91b3-26f1e466c40a">Accountability</Document_x0020_Type>
    <PublishingExpirationDate xmlns="http://schemas.microsoft.com/sharepoint/v3" xsi:nil="true"/>
    <PublishingStartDate xmlns="http://schemas.microsoft.com/sharepoint/v3" xsi:nil="true"/>
    <Page_x0020_SubHeader xmlns="6c247bae-e40d-40c7-91b3-26f1e466c40a" xsi:nil="true"/>
    <Page xmlns="6c247bae-e40d-40c7-91b3-26f1e466c40a" xsi:nil="true"/>
  </documentManagement>
</p:properties>
</file>

<file path=customXml/itemProps1.xml><?xml version="1.0" encoding="utf-8"?>
<ds:datastoreItem xmlns:ds="http://schemas.openxmlformats.org/officeDocument/2006/customXml" ds:itemID="{F9F8B054-2773-42FE-87CF-793D84A4BA5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948D1C-4EE2-461C-A61D-05D82A4532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1d496aed-39d0-4758-b3cf-4e4773287716"/>
    <ds:schemaRef ds:uri="6c247bae-e40d-40c7-91b3-26f1e466c40a"/>
    <ds:schemaRef ds:uri="f9e61c99-8b37-4962-a864-d7fde1b0d03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EC43550-FC87-41DF-BE6B-AB3048962E53}">
  <ds:schemaRefs>
    <ds:schemaRef ds:uri="http://schemas.microsoft.com/office/2006/metadata/properties"/>
    <ds:schemaRef ds:uri="http://schemas.microsoft.com/office/infopath/2007/PartnerControls"/>
    <ds:schemaRef ds:uri="6c247bae-e40d-40c7-91b3-26f1e466c40a"/>
    <ds:schemaRef ds:uri="1d496aed-39d0-4758-b3cf-4e4773287716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1804</TotalTime>
  <Words>1059</Words>
  <Application>Microsoft Macintosh PowerPoint</Application>
  <PresentationFormat>Widescreen</PresentationFormat>
  <Paragraphs>88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Casey Hall</dc:creator>
  <cp:lastModifiedBy>Jessica Booth</cp:lastModifiedBy>
  <cp:revision>16</cp:revision>
  <dcterms:created xsi:type="dcterms:W3CDTF">2021-08-09T13:37:25Z</dcterms:created>
  <dcterms:modified xsi:type="dcterms:W3CDTF">2022-02-18T19:30:29Z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0x01010010C6FD80E8A23349905925784B78EAE7</vt:lpwstr>
  </property>
</Properties>
</file>